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81" r:id="rId2"/>
    <p:sldId id="287" r:id="rId3"/>
    <p:sldId id="288" r:id="rId4"/>
    <p:sldId id="282" r:id="rId5"/>
    <p:sldId id="286" r:id="rId6"/>
    <p:sldId id="280" r:id="rId7"/>
    <p:sldId id="256" r:id="rId8"/>
    <p:sldId id="257" r:id="rId9"/>
    <p:sldId id="258" r:id="rId10"/>
    <p:sldId id="259" r:id="rId11"/>
    <p:sldId id="260" r:id="rId12"/>
    <p:sldId id="261" r:id="rId13"/>
    <p:sldId id="262"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63" r:id="rId55"/>
    <p:sldId id="364" r:id="rId56"/>
    <p:sldId id="365" r:id="rId57"/>
    <p:sldId id="366" r:id="rId58"/>
    <p:sldId id="367" r:id="rId59"/>
    <p:sldId id="314" r:id="rId60"/>
    <p:sldId id="368" r:id="rId61"/>
    <p:sldId id="369" r:id="rId62"/>
    <p:sldId id="370" r:id="rId63"/>
    <p:sldId id="372"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407" r:id="rId83"/>
    <p:sldId id="408" r:id="rId84"/>
    <p:sldId id="409" r:id="rId85"/>
    <p:sldId id="410" r:id="rId86"/>
    <p:sldId id="411" r:id="rId87"/>
    <p:sldId id="412" r:id="rId88"/>
    <p:sldId id="413" r:id="rId89"/>
    <p:sldId id="414" r:id="rId90"/>
    <p:sldId id="415" r:id="rId91"/>
    <p:sldId id="416" r:id="rId92"/>
    <p:sldId id="417" r:id="rId93"/>
    <p:sldId id="418" r:id="rId94"/>
    <p:sldId id="419" r:id="rId95"/>
    <p:sldId id="420" r:id="rId96"/>
    <p:sldId id="421" r:id="rId97"/>
    <p:sldId id="422"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33" d="100"/>
          <a:sy n="33" d="100"/>
        </p:scale>
        <p:origin x="438"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171F90-E0B9-439B-BD63-A78679B540F4}" type="datetimeFigureOut">
              <a:rPr lang="en-US" smtClean="0"/>
              <a:pPr/>
              <a:t>1/21/2021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B8955D-E612-4D5A-8DE1-737EFE964667}" type="slidenum">
              <a:rPr lang="en-US" smtClean="0"/>
              <a:pPr/>
              <a:t>‹#›</a:t>
            </a:fld>
            <a:endParaRPr lang="en-US"/>
          </a:p>
        </p:txBody>
      </p:sp>
    </p:spTree>
    <p:extLst>
      <p:ext uri="{BB962C8B-B14F-4D97-AF65-F5344CB8AC3E}">
        <p14:creationId xmlns:p14="http://schemas.microsoft.com/office/powerpoint/2010/main" val="424801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9"/>
          <p:cNvSpPr>
            <a:spLocks noGrp="1" noChangeArrowheads="1"/>
          </p:cNvSpPr>
          <p:nvPr>
            <p:ph type="sldNum" sz="quarter"/>
          </p:nvPr>
        </p:nvSpPr>
        <p:spPr>
          <a:noFill/>
        </p:spPr>
        <p:txBody>
          <a:bodyPr/>
          <a:lstStyle/>
          <a:p>
            <a:fld id="{2EE6F36E-BD19-43AF-8037-EF7BEB4FDD84}" type="slidenum">
              <a:rPr lang="en-US" smtClean="0">
                <a:latin typeface="Arial" pitchFamily="34" charset="0"/>
                <a:ea typeface="WenQuanYi Micro Hei"/>
                <a:cs typeface="WenQuanYi Micro Hei"/>
              </a:rPr>
              <a:pPr/>
              <a:t>7</a:t>
            </a:fld>
            <a:endParaRPr lang="en-US" smtClean="0">
              <a:latin typeface="Arial" pitchFamily="34" charset="0"/>
              <a:ea typeface="WenQuanYi Micro Hei"/>
              <a:cs typeface="WenQuanYi Micro Hei"/>
            </a:endParaRPr>
          </a:p>
        </p:txBody>
      </p:sp>
      <p:sp>
        <p:nvSpPr>
          <p:cNvPr id="1126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264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038382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9"/>
          <p:cNvSpPr>
            <a:spLocks noGrp="1" noChangeArrowheads="1"/>
          </p:cNvSpPr>
          <p:nvPr>
            <p:ph type="sldNum" sz="quarter"/>
          </p:nvPr>
        </p:nvSpPr>
        <p:spPr>
          <a:noFill/>
        </p:spPr>
        <p:txBody>
          <a:bodyPr/>
          <a:lstStyle/>
          <a:p>
            <a:fld id="{2FD12F51-1BD6-4BA7-9471-AD10A12D4E4D}" type="slidenum">
              <a:rPr lang="en-US" smtClean="0">
                <a:latin typeface="Arial" pitchFamily="34" charset="0"/>
                <a:ea typeface="WenQuanYi Micro Hei"/>
                <a:cs typeface="WenQuanYi Micro Hei"/>
              </a:rPr>
              <a:pPr/>
              <a:t>16</a:t>
            </a:fld>
            <a:endParaRPr lang="en-US" smtClean="0">
              <a:latin typeface="Arial" pitchFamily="34" charset="0"/>
              <a:ea typeface="WenQuanYi Micro Hei"/>
              <a:cs typeface="WenQuanYi Micro Hei"/>
            </a:endParaRPr>
          </a:p>
        </p:txBody>
      </p:sp>
      <p:sp>
        <p:nvSpPr>
          <p:cNvPr id="1228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288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862596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9"/>
          <p:cNvSpPr>
            <a:spLocks noGrp="1" noChangeArrowheads="1"/>
          </p:cNvSpPr>
          <p:nvPr>
            <p:ph type="sldNum" sz="quarter"/>
          </p:nvPr>
        </p:nvSpPr>
        <p:spPr>
          <a:noFill/>
        </p:spPr>
        <p:txBody>
          <a:bodyPr/>
          <a:lstStyle/>
          <a:p>
            <a:fld id="{CE2B2B09-9E79-441C-A5F9-48B7FC6D7CA3}" type="slidenum">
              <a:rPr lang="en-US" smtClean="0">
                <a:latin typeface="Arial" pitchFamily="34" charset="0"/>
                <a:ea typeface="WenQuanYi Micro Hei"/>
                <a:cs typeface="WenQuanYi Micro Hei"/>
              </a:rPr>
              <a:pPr/>
              <a:t>17</a:t>
            </a:fld>
            <a:endParaRPr lang="en-US" smtClean="0">
              <a:latin typeface="Arial" pitchFamily="34" charset="0"/>
              <a:ea typeface="WenQuanYi Micro Hei"/>
              <a:cs typeface="WenQuanYi Micro Hei"/>
            </a:endParaRPr>
          </a:p>
        </p:txBody>
      </p:sp>
      <p:sp>
        <p:nvSpPr>
          <p:cNvPr id="12390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390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378129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9"/>
          <p:cNvSpPr>
            <a:spLocks noGrp="1" noChangeArrowheads="1"/>
          </p:cNvSpPr>
          <p:nvPr>
            <p:ph type="sldNum" sz="quarter"/>
          </p:nvPr>
        </p:nvSpPr>
        <p:spPr>
          <a:noFill/>
        </p:spPr>
        <p:txBody>
          <a:bodyPr/>
          <a:lstStyle/>
          <a:p>
            <a:fld id="{C682A1F4-DDE5-4EE1-92C7-EE92EF98DCAC}" type="slidenum">
              <a:rPr lang="en-US" smtClean="0">
                <a:latin typeface="Arial" pitchFamily="34" charset="0"/>
                <a:ea typeface="WenQuanYi Micro Hei"/>
                <a:cs typeface="WenQuanYi Micro Hei"/>
              </a:rPr>
              <a:pPr/>
              <a:t>18</a:t>
            </a:fld>
            <a:endParaRPr lang="en-US" smtClean="0">
              <a:latin typeface="Arial" pitchFamily="34" charset="0"/>
              <a:ea typeface="WenQuanYi Micro Hei"/>
              <a:cs typeface="WenQuanYi Micro Hei"/>
            </a:endParaRPr>
          </a:p>
        </p:txBody>
      </p:sp>
      <p:sp>
        <p:nvSpPr>
          <p:cNvPr id="1249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4932"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359809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9"/>
          <p:cNvSpPr>
            <a:spLocks noGrp="1" noChangeArrowheads="1"/>
          </p:cNvSpPr>
          <p:nvPr>
            <p:ph type="sldNum" sz="quarter"/>
          </p:nvPr>
        </p:nvSpPr>
        <p:spPr>
          <a:noFill/>
        </p:spPr>
        <p:txBody>
          <a:bodyPr/>
          <a:lstStyle/>
          <a:p>
            <a:fld id="{2ACDDE5E-B92D-4CED-95D6-47BE39078A1C}" type="slidenum">
              <a:rPr lang="en-US" smtClean="0">
                <a:latin typeface="Arial" pitchFamily="34" charset="0"/>
                <a:ea typeface="WenQuanYi Micro Hei"/>
                <a:cs typeface="WenQuanYi Micro Hei"/>
              </a:rPr>
              <a:pPr/>
              <a:t>21</a:t>
            </a:fld>
            <a:endParaRPr lang="en-US" smtClean="0">
              <a:latin typeface="Arial" pitchFamily="34" charset="0"/>
              <a:ea typeface="WenQuanYi Micro Hei"/>
              <a:cs typeface="WenQuanYi Micro Hei"/>
            </a:endParaRPr>
          </a:p>
        </p:txBody>
      </p:sp>
      <p:sp>
        <p:nvSpPr>
          <p:cNvPr id="1259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595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04559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9"/>
          <p:cNvSpPr>
            <a:spLocks noGrp="1" noChangeArrowheads="1"/>
          </p:cNvSpPr>
          <p:nvPr>
            <p:ph type="sldNum" sz="quarter"/>
          </p:nvPr>
        </p:nvSpPr>
        <p:spPr>
          <a:noFill/>
        </p:spPr>
        <p:txBody>
          <a:bodyPr/>
          <a:lstStyle/>
          <a:p>
            <a:fld id="{E630DE59-0DC5-41A0-97FE-9D7084761A8B}" type="slidenum">
              <a:rPr lang="en-US" smtClean="0">
                <a:latin typeface="Arial" pitchFamily="34" charset="0"/>
                <a:ea typeface="WenQuanYi Micro Hei"/>
                <a:cs typeface="WenQuanYi Micro Hei"/>
              </a:rPr>
              <a:pPr/>
              <a:t>22</a:t>
            </a:fld>
            <a:endParaRPr lang="en-US" smtClean="0">
              <a:latin typeface="Arial" pitchFamily="34" charset="0"/>
              <a:ea typeface="WenQuanYi Micro Hei"/>
              <a:cs typeface="WenQuanYi Micro Hei"/>
            </a:endParaRPr>
          </a:p>
        </p:txBody>
      </p:sp>
      <p:sp>
        <p:nvSpPr>
          <p:cNvPr id="1269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6980"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39881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p:spPr>
        <p:txBody>
          <a:bodyPr/>
          <a:lstStyle/>
          <a:p>
            <a:fld id="{DAA0EDAD-062B-4A97-97B0-A22FEF0108B7}" type="slidenum">
              <a:rPr lang="en-US" smtClean="0">
                <a:latin typeface="Arial" pitchFamily="34" charset="0"/>
                <a:ea typeface="WenQuanYi Micro Hei"/>
                <a:cs typeface="WenQuanYi Micro Hei"/>
              </a:rPr>
              <a:pPr/>
              <a:t>23</a:t>
            </a:fld>
            <a:endParaRPr lang="en-US" smtClean="0">
              <a:latin typeface="Arial" pitchFamily="34" charset="0"/>
              <a:ea typeface="WenQuanYi Micro Hei"/>
              <a:cs typeface="WenQuanYi Micro Hei"/>
            </a:endParaRPr>
          </a:p>
        </p:txBody>
      </p:sp>
      <p:sp>
        <p:nvSpPr>
          <p:cNvPr id="1280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800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668216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9"/>
          <p:cNvSpPr>
            <a:spLocks noGrp="1" noChangeArrowheads="1"/>
          </p:cNvSpPr>
          <p:nvPr>
            <p:ph type="sldNum" sz="quarter"/>
          </p:nvPr>
        </p:nvSpPr>
        <p:spPr>
          <a:noFill/>
        </p:spPr>
        <p:txBody>
          <a:bodyPr/>
          <a:lstStyle/>
          <a:p>
            <a:fld id="{DC1EA0F4-4211-4EC9-A608-5DFFE6906A2B}" type="slidenum">
              <a:rPr lang="en-US" smtClean="0">
                <a:latin typeface="Arial" pitchFamily="34" charset="0"/>
                <a:ea typeface="WenQuanYi Micro Hei"/>
                <a:cs typeface="WenQuanYi Micro Hei"/>
              </a:rPr>
              <a:pPr/>
              <a:t>24</a:t>
            </a:fld>
            <a:endParaRPr lang="en-US" smtClean="0">
              <a:latin typeface="Arial" pitchFamily="34" charset="0"/>
              <a:ea typeface="WenQuanYi Micro Hei"/>
              <a:cs typeface="WenQuanYi Micro Hei"/>
            </a:endParaRPr>
          </a:p>
        </p:txBody>
      </p:sp>
      <p:sp>
        <p:nvSpPr>
          <p:cNvPr id="1290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902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624265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9"/>
          <p:cNvSpPr>
            <a:spLocks noGrp="1" noChangeArrowheads="1"/>
          </p:cNvSpPr>
          <p:nvPr>
            <p:ph type="sldNum" sz="quarter"/>
          </p:nvPr>
        </p:nvSpPr>
        <p:spPr>
          <a:noFill/>
        </p:spPr>
        <p:txBody>
          <a:bodyPr/>
          <a:lstStyle/>
          <a:p>
            <a:fld id="{3957FE57-43F1-44B6-A7B6-C1B7E177BF40}" type="slidenum">
              <a:rPr lang="en-US" smtClean="0">
                <a:latin typeface="Arial" pitchFamily="34" charset="0"/>
                <a:ea typeface="WenQuanYi Micro Hei"/>
                <a:cs typeface="WenQuanYi Micro Hei"/>
              </a:rPr>
              <a:pPr/>
              <a:t>25</a:t>
            </a:fld>
            <a:endParaRPr lang="en-US" smtClean="0">
              <a:latin typeface="Arial" pitchFamily="34" charset="0"/>
              <a:ea typeface="WenQuanYi Micro Hei"/>
              <a:cs typeface="WenQuanYi Micro Hei"/>
            </a:endParaRPr>
          </a:p>
        </p:txBody>
      </p:sp>
      <p:sp>
        <p:nvSpPr>
          <p:cNvPr id="1300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0052"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3824074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9"/>
          <p:cNvSpPr>
            <a:spLocks noGrp="1" noChangeArrowheads="1"/>
          </p:cNvSpPr>
          <p:nvPr>
            <p:ph type="sldNum" sz="quarter"/>
          </p:nvPr>
        </p:nvSpPr>
        <p:spPr>
          <a:noFill/>
        </p:spPr>
        <p:txBody>
          <a:bodyPr/>
          <a:lstStyle/>
          <a:p>
            <a:fld id="{336E59BD-6FC9-4471-B14E-9F7E8E35C701}" type="slidenum">
              <a:rPr lang="en-US" smtClean="0">
                <a:latin typeface="Arial" pitchFamily="34" charset="0"/>
                <a:ea typeface="WenQuanYi Micro Hei"/>
                <a:cs typeface="WenQuanYi Micro Hei"/>
              </a:rPr>
              <a:pPr/>
              <a:t>26</a:t>
            </a:fld>
            <a:endParaRPr lang="en-US" smtClean="0">
              <a:latin typeface="Arial" pitchFamily="34" charset="0"/>
              <a:ea typeface="WenQuanYi Micro Hei"/>
              <a:cs typeface="WenQuanYi Micro Hei"/>
            </a:endParaRPr>
          </a:p>
        </p:txBody>
      </p:sp>
      <p:sp>
        <p:nvSpPr>
          <p:cNvPr id="1310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107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173655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9"/>
          <p:cNvSpPr>
            <a:spLocks noGrp="1" noChangeArrowheads="1"/>
          </p:cNvSpPr>
          <p:nvPr>
            <p:ph type="sldNum" sz="quarter"/>
          </p:nvPr>
        </p:nvSpPr>
        <p:spPr>
          <a:noFill/>
        </p:spPr>
        <p:txBody>
          <a:bodyPr/>
          <a:lstStyle/>
          <a:p>
            <a:fld id="{A4E9D66A-8426-445A-BFFE-30BBFD3BF207}" type="slidenum">
              <a:rPr lang="en-US" smtClean="0">
                <a:latin typeface="Arial" pitchFamily="34" charset="0"/>
                <a:ea typeface="WenQuanYi Micro Hei"/>
                <a:cs typeface="WenQuanYi Micro Hei"/>
              </a:rPr>
              <a:pPr/>
              <a:t>27</a:t>
            </a:fld>
            <a:endParaRPr lang="en-US" smtClean="0">
              <a:latin typeface="Arial" pitchFamily="34" charset="0"/>
              <a:ea typeface="WenQuanYi Micro Hei"/>
              <a:cs typeface="WenQuanYi Micro Hei"/>
            </a:endParaRPr>
          </a:p>
        </p:txBody>
      </p:sp>
      <p:sp>
        <p:nvSpPr>
          <p:cNvPr id="13209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2100"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376558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9"/>
          <p:cNvSpPr>
            <a:spLocks noGrp="1" noChangeArrowheads="1"/>
          </p:cNvSpPr>
          <p:nvPr>
            <p:ph type="sldNum" sz="quarter"/>
          </p:nvPr>
        </p:nvSpPr>
        <p:spPr>
          <a:noFill/>
        </p:spPr>
        <p:txBody>
          <a:bodyPr/>
          <a:lstStyle/>
          <a:p>
            <a:fld id="{7131017B-3D07-426B-870D-51B1EC62F559}" type="slidenum">
              <a:rPr lang="en-US" smtClean="0">
                <a:latin typeface="Arial" pitchFamily="34" charset="0"/>
                <a:ea typeface="WenQuanYi Micro Hei"/>
                <a:cs typeface="WenQuanYi Micro Hei"/>
              </a:rPr>
              <a:pPr/>
              <a:t>8</a:t>
            </a:fld>
            <a:endParaRPr lang="en-US" smtClean="0">
              <a:latin typeface="Arial" pitchFamily="34" charset="0"/>
              <a:ea typeface="WenQuanYi Micro Hei"/>
              <a:cs typeface="WenQuanYi Micro Hei"/>
            </a:endParaRPr>
          </a:p>
        </p:txBody>
      </p:sp>
      <p:sp>
        <p:nvSpPr>
          <p:cNvPr id="1136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366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092407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9"/>
          <p:cNvSpPr>
            <a:spLocks noGrp="1" noChangeArrowheads="1"/>
          </p:cNvSpPr>
          <p:nvPr>
            <p:ph type="sldNum" sz="quarter"/>
          </p:nvPr>
        </p:nvSpPr>
        <p:spPr>
          <a:noFill/>
        </p:spPr>
        <p:txBody>
          <a:bodyPr/>
          <a:lstStyle/>
          <a:p>
            <a:fld id="{20BEF701-68F7-4466-8834-3465943EE4B5}" type="slidenum">
              <a:rPr lang="en-US" smtClean="0">
                <a:latin typeface="Arial" pitchFamily="34" charset="0"/>
                <a:ea typeface="WenQuanYi Micro Hei"/>
                <a:cs typeface="WenQuanYi Micro Hei"/>
              </a:rPr>
              <a:pPr/>
              <a:t>30</a:t>
            </a:fld>
            <a:endParaRPr lang="en-US" smtClean="0">
              <a:latin typeface="Arial" pitchFamily="34" charset="0"/>
              <a:ea typeface="WenQuanYi Micro Hei"/>
              <a:cs typeface="WenQuanYi Micro Hei"/>
            </a:endParaRPr>
          </a:p>
        </p:txBody>
      </p:sp>
      <p:sp>
        <p:nvSpPr>
          <p:cNvPr id="1331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312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36812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9"/>
          <p:cNvSpPr>
            <a:spLocks noGrp="1" noChangeArrowheads="1"/>
          </p:cNvSpPr>
          <p:nvPr>
            <p:ph type="sldNum" sz="quarter"/>
          </p:nvPr>
        </p:nvSpPr>
        <p:spPr>
          <a:noFill/>
        </p:spPr>
        <p:txBody>
          <a:bodyPr/>
          <a:lstStyle/>
          <a:p>
            <a:fld id="{A98766C5-5A81-42B6-9214-71B04ECE15AF}" type="slidenum">
              <a:rPr lang="en-US" smtClean="0">
                <a:latin typeface="Arial" pitchFamily="34" charset="0"/>
                <a:ea typeface="WenQuanYi Micro Hei"/>
                <a:cs typeface="WenQuanYi Micro Hei"/>
              </a:rPr>
              <a:pPr/>
              <a:t>39</a:t>
            </a:fld>
            <a:endParaRPr lang="en-US" smtClean="0">
              <a:latin typeface="Arial" pitchFamily="34" charset="0"/>
              <a:ea typeface="WenQuanYi Micro Hei"/>
              <a:cs typeface="WenQuanYi Micro Hei"/>
            </a:endParaRPr>
          </a:p>
        </p:txBody>
      </p:sp>
      <p:sp>
        <p:nvSpPr>
          <p:cNvPr id="134147" name="Text Box 1"/>
          <p:cNvSpPr txBox="1">
            <a:spLocks noChangeArrowheads="1"/>
          </p:cNvSpPr>
          <p:nvPr/>
        </p:nvSpPr>
        <p:spPr bwMode="auto">
          <a:xfrm>
            <a:off x="3884613" y="8685213"/>
            <a:ext cx="2971800" cy="457200"/>
          </a:xfrm>
          <a:prstGeom prst="rect">
            <a:avLst/>
          </a:prstGeom>
          <a:noFill/>
          <a:ln w="9525">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6ADF5044-C72D-4E7B-8C38-FA0CC796B2C8}" type="slidenum">
              <a:rPr lang="en-US" sz="1200">
                <a:solidFill>
                  <a:srgbClr val="000000"/>
                </a:solidFill>
                <a:latin typeface="Arial" pitchFamily="34" charset="0"/>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39</a:t>
            </a:fld>
            <a:endParaRPr lang="en-US" sz="1200">
              <a:solidFill>
                <a:srgbClr val="000000"/>
              </a:solidFill>
              <a:latin typeface="Arial" pitchFamily="34" charset="0"/>
            </a:endParaRPr>
          </a:p>
        </p:txBody>
      </p:sp>
      <p:sp>
        <p:nvSpPr>
          <p:cNvPr id="134148" name="Rectangle 2"/>
          <p:cNvSpPr>
            <a:spLocks noGrp="1" noRot="1" noChangeAspect="1" noChangeArrowheads="1" noTextEdit="1"/>
          </p:cNvSpPr>
          <p:nvPr>
            <p:ph type="sldImg"/>
          </p:nvPr>
        </p:nvSpPr>
        <p:spPr>
          <a:xfrm>
            <a:off x="1143000" y="685800"/>
            <a:ext cx="4572000" cy="3429000"/>
          </a:xfrm>
          <a:solidFill>
            <a:srgbClr val="FFFFFF"/>
          </a:solidFill>
          <a:ln/>
        </p:spPr>
      </p:sp>
      <p:sp>
        <p:nvSpPr>
          <p:cNvPr id="134149" name="Text Box 3"/>
          <p:cNvSpPr>
            <a:spLocks noGrp="1" noChangeArrowheads="1"/>
          </p:cNvSpPr>
          <p:nvPr>
            <p:ph type="body" idx="1"/>
          </p:nvPr>
        </p:nvSpPr>
        <p:spPr>
          <a:xfrm>
            <a:off x="685800" y="4343400"/>
            <a:ext cx="5486400" cy="4114800"/>
          </a:xfrm>
          <a:noFill/>
          <a:ln/>
        </p:spPr>
        <p:txBody>
          <a:bodyPr/>
          <a:lstStyle/>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itchFamily="34" charset="0"/>
              <a:ea typeface="WenQuanYi Micro Hei"/>
              <a:cs typeface="WenQuanYi Micro Hei"/>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itchFamily="34" charset="0"/>
              <a:ea typeface="WenQuanYi Micro Hei"/>
              <a:cs typeface="WenQuanYi Micro Hei"/>
            </a:endParaRPr>
          </a:p>
          <a:p>
            <a:pPr eaLnBrk="1" hangingPunct="1">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mtClean="0">
              <a:latin typeface="Arial" pitchFamily="34" charset="0"/>
              <a:ea typeface="WenQuanYi Micro Hei"/>
              <a:cs typeface="WenQuanYi Micro Hei"/>
            </a:endParaRPr>
          </a:p>
        </p:txBody>
      </p:sp>
    </p:spTree>
    <p:extLst>
      <p:ext uri="{BB962C8B-B14F-4D97-AF65-F5344CB8AC3E}">
        <p14:creationId xmlns:p14="http://schemas.microsoft.com/office/powerpoint/2010/main" val="58777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9"/>
          <p:cNvSpPr>
            <a:spLocks noGrp="1" noChangeArrowheads="1"/>
          </p:cNvSpPr>
          <p:nvPr>
            <p:ph type="sldNum" sz="quarter"/>
          </p:nvPr>
        </p:nvSpPr>
        <p:spPr>
          <a:noFill/>
        </p:spPr>
        <p:txBody>
          <a:bodyPr/>
          <a:lstStyle/>
          <a:p>
            <a:fld id="{23BDADC3-371E-407D-8AF6-22E0B110EE54}" type="slidenum">
              <a:rPr lang="en-US" smtClean="0">
                <a:latin typeface="Arial" pitchFamily="34" charset="0"/>
                <a:ea typeface="WenQuanYi Micro Hei"/>
                <a:cs typeface="WenQuanYi Micro Hei"/>
              </a:rPr>
              <a:pPr/>
              <a:t>40</a:t>
            </a:fld>
            <a:endParaRPr lang="en-US" smtClean="0">
              <a:latin typeface="Arial" pitchFamily="34" charset="0"/>
              <a:ea typeface="WenQuanYi Micro Hei"/>
              <a:cs typeface="WenQuanYi Micro Hei"/>
            </a:endParaRPr>
          </a:p>
        </p:txBody>
      </p:sp>
      <p:sp>
        <p:nvSpPr>
          <p:cNvPr id="13517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5172"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85084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6194" name="Rectangle 9"/>
          <p:cNvSpPr>
            <a:spLocks noGrp="1" noChangeArrowheads="1"/>
          </p:cNvSpPr>
          <p:nvPr>
            <p:ph type="sldNum" sz="quarter"/>
          </p:nvPr>
        </p:nvSpPr>
        <p:spPr>
          <a:noFill/>
        </p:spPr>
        <p:txBody>
          <a:bodyPr/>
          <a:lstStyle/>
          <a:p>
            <a:fld id="{596E5E01-A02E-47C1-999B-B54AF6C31565}" type="slidenum">
              <a:rPr lang="en-US" smtClean="0">
                <a:latin typeface="Arial" pitchFamily="34" charset="0"/>
                <a:ea typeface="WenQuanYi Micro Hei"/>
                <a:cs typeface="WenQuanYi Micro Hei"/>
              </a:rPr>
              <a:pPr/>
              <a:t>41</a:t>
            </a:fld>
            <a:endParaRPr lang="en-US" smtClean="0">
              <a:latin typeface="Arial" pitchFamily="34" charset="0"/>
              <a:ea typeface="WenQuanYi Micro Hei"/>
              <a:cs typeface="WenQuanYi Micro Hei"/>
            </a:endParaRPr>
          </a:p>
        </p:txBody>
      </p:sp>
      <p:sp>
        <p:nvSpPr>
          <p:cNvPr id="13619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619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1111775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9"/>
          <p:cNvSpPr>
            <a:spLocks noGrp="1" noChangeArrowheads="1"/>
          </p:cNvSpPr>
          <p:nvPr>
            <p:ph type="sldNum" sz="quarter"/>
          </p:nvPr>
        </p:nvSpPr>
        <p:spPr>
          <a:noFill/>
        </p:spPr>
        <p:txBody>
          <a:bodyPr/>
          <a:lstStyle/>
          <a:p>
            <a:fld id="{545BAFA4-9155-4EEA-9531-518F3E1D6F3E}" type="slidenum">
              <a:rPr lang="en-US" smtClean="0">
                <a:latin typeface="Arial" pitchFamily="34" charset="0"/>
                <a:ea typeface="WenQuanYi Micro Hei"/>
                <a:cs typeface="WenQuanYi Micro Hei"/>
              </a:rPr>
              <a:pPr/>
              <a:t>42</a:t>
            </a:fld>
            <a:endParaRPr lang="en-US" smtClean="0">
              <a:latin typeface="Arial" pitchFamily="34" charset="0"/>
              <a:ea typeface="WenQuanYi Micro Hei"/>
              <a:cs typeface="WenQuanYi Micro Hei"/>
            </a:endParaRPr>
          </a:p>
        </p:txBody>
      </p:sp>
      <p:sp>
        <p:nvSpPr>
          <p:cNvPr id="1372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7220"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1420085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9"/>
          <p:cNvSpPr>
            <a:spLocks noGrp="1" noChangeArrowheads="1"/>
          </p:cNvSpPr>
          <p:nvPr>
            <p:ph type="sldNum" sz="quarter"/>
          </p:nvPr>
        </p:nvSpPr>
        <p:spPr>
          <a:noFill/>
        </p:spPr>
        <p:txBody>
          <a:bodyPr/>
          <a:lstStyle/>
          <a:p>
            <a:fld id="{6EAF97FB-1D67-4E50-961A-7B4D9B1D7F66}" type="slidenum">
              <a:rPr lang="en-US" smtClean="0">
                <a:latin typeface="Arial" pitchFamily="34" charset="0"/>
                <a:ea typeface="WenQuanYi Micro Hei"/>
                <a:cs typeface="WenQuanYi Micro Hei"/>
              </a:rPr>
              <a:pPr/>
              <a:t>46</a:t>
            </a:fld>
            <a:endParaRPr lang="en-US" smtClean="0">
              <a:latin typeface="Arial" pitchFamily="34" charset="0"/>
              <a:ea typeface="WenQuanYi Micro Hei"/>
              <a:cs typeface="WenQuanYi Micro Hei"/>
            </a:endParaRPr>
          </a:p>
        </p:txBody>
      </p:sp>
      <p:sp>
        <p:nvSpPr>
          <p:cNvPr id="1382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824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6135159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9"/>
          <p:cNvSpPr>
            <a:spLocks noGrp="1" noChangeArrowheads="1"/>
          </p:cNvSpPr>
          <p:nvPr>
            <p:ph type="sldNum" sz="quarter"/>
          </p:nvPr>
        </p:nvSpPr>
        <p:spPr>
          <a:noFill/>
        </p:spPr>
        <p:txBody>
          <a:bodyPr/>
          <a:lstStyle/>
          <a:p>
            <a:fld id="{E2E47B92-125E-4B82-967E-99112CFF3420}" type="slidenum">
              <a:rPr lang="en-US" smtClean="0">
                <a:latin typeface="Arial" pitchFamily="34" charset="0"/>
                <a:ea typeface="WenQuanYi Micro Hei"/>
                <a:cs typeface="WenQuanYi Micro Hei"/>
              </a:rPr>
              <a:pPr/>
              <a:t>47</a:t>
            </a:fld>
            <a:endParaRPr lang="en-US" smtClean="0">
              <a:latin typeface="Arial" pitchFamily="34" charset="0"/>
              <a:ea typeface="WenQuanYi Micro Hei"/>
              <a:cs typeface="WenQuanYi Micro Hei"/>
            </a:endParaRPr>
          </a:p>
        </p:txBody>
      </p:sp>
      <p:sp>
        <p:nvSpPr>
          <p:cNvPr id="1392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3926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163779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9"/>
          <p:cNvSpPr>
            <a:spLocks noGrp="1" noChangeArrowheads="1"/>
          </p:cNvSpPr>
          <p:nvPr>
            <p:ph type="sldNum" sz="quarter"/>
          </p:nvPr>
        </p:nvSpPr>
        <p:spPr>
          <a:noFill/>
        </p:spPr>
        <p:txBody>
          <a:bodyPr/>
          <a:lstStyle/>
          <a:p>
            <a:fld id="{E1D490F0-E348-486C-BB41-47EAF8FC646E}" type="slidenum">
              <a:rPr lang="en-US" smtClean="0">
                <a:latin typeface="Arial" pitchFamily="34" charset="0"/>
                <a:ea typeface="WenQuanYi Micro Hei"/>
                <a:cs typeface="WenQuanYi Micro Hei"/>
              </a:rPr>
              <a:pPr/>
              <a:t>48</a:t>
            </a:fld>
            <a:endParaRPr lang="en-US" smtClean="0">
              <a:latin typeface="Arial" pitchFamily="34" charset="0"/>
              <a:ea typeface="WenQuanYi Micro Hei"/>
              <a:cs typeface="WenQuanYi Micro Hei"/>
            </a:endParaRPr>
          </a:p>
        </p:txBody>
      </p:sp>
      <p:sp>
        <p:nvSpPr>
          <p:cNvPr id="1402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40292"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1017822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9"/>
          <p:cNvSpPr>
            <a:spLocks noGrp="1" noChangeArrowheads="1"/>
          </p:cNvSpPr>
          <p:nvPr>
            <p:ph type="sldNum" sz="quarter"/>
          </p:nvPr>
        </p:nvSpPr>
        <p:spPr>
          <a:noFill/>
        </p:spPr>
        <p:txBody>
          <a:bodyPr/>
          <a:lstStyle/>
          <a:p>
            <a:fld id="{A9D7B866-5C42-4CD5-88B5-5A1C073BA64A}" type="slidenum">
              <a:rPr lang="en-US" smtClean="0">
                <a:latin typeface="Arial" pitchFamily="34" charset="0"/>
                <a:ea typeface="WenQuanYi Micro Hei"/>
                <a:cs typeface="WenQuanYi Micro Hei"/>
              </a:rPr>
              <a:pPr/>
              <a:t>49</a:t>
            </a:fld>
            <a:endParaRPr lang="en-US" smtClean="0">
              <a:latin typeface="Arial" pitchFamily="34" charset="0"/>
              <a:ea typeface="WenQuanYi Micro Hei"/>
              <a:cs typeface="WenQuanYi Micro Hei"/>
            </a:endParaRPr>
          </a:p>
        </p:txBody>
      </p:sp>
      <p:sp>
        <p:nvSpPr>
          <p:cNvPr id="1413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4131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1666034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35B9696-08F8-4C17-B76C-D9475B7698D3}" type="slidenum">
              <a:rPr lang="en-US" smtClean="0">
                <a:ea typeface="WenQuanYi Micro Hei"/>
                <a:cs typeface="WenQuanYi Micro Hei"/>
              </a:rPr>
              <a:pPr/>
              <a:t>64</a:t>
            </a:fld>
            <a:endParaRPr lang="en-US" smtClean="0">
              <a:ea typeface="WenQuanYi Micro Hei"/>
              <a:cs typeface="WenQuanYi Micro Hei"/>
            </a:endParaRPr>
          </a:p>
        </p:txBody>
      </p:sp>
      <p:sp>
        <p:nvSpPr>
          <p:cNvPr id="5939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9396"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46337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4690" name="Rectangle 9"/>
          <p:cNvSpPr>
            <a:spLocks noGrp="1" noChangeArrowheads="1"/>
          </p:cNvSpPr>
          <p:nvPr>
            <p:ph type="sldNum" sz="quarter"/>
          </p:nvPr>
        </p:nvSpPr>
        <p:spPr>
          <a:noFill/>
        </p:spPr>
        <p:txBody>
          <a:bodyPr/>
          <a:lstStyle/>
          <a:p>
            <a:fld id="{EA10809F-33E2-408E-8B8F-5A02C4198E88}" type="slidenum">
              <a:rPr lang="en-US" smtClean="0">
                <a:latin typeface="Arial" pitchFamily="34" charset="0"/>
                <a:ea typeface="WenQuanYi Micro Hei"/>
                <a:cs typeface="WenQuanYi Micro Hei"/>
              </a:rPr>
              <a:pPr/>
              <a:t>9</a:t>
            </a:fld>
            <a:endParaRPr lang="en-US" smtClean="0">
              <a:latin typeface="Arial" pitchFamily="34" charset="0"/>
              <a:ea typeface="WenQuanYi Micro Hei"/>
              <a:cs typeface="WenQuanYi Micro Hei"/>
            </a:endParaRPr>
          </a:p>
        </p:txBody>
      </p:sp>
      <p:sp>
        <p:nvSpPr>
          <p:cNvPr id="1146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4692"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156685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8031535-F3BC-4B7D-9F17-F922AF7610B2}" type="slidenum">
              <a:rPr lang="en-US" smtClean="0">
                <a:ea typeface="WenQuanYi Micro Hei"/>
                <a:cs typeface="WenQuanYi Micro Hei"/>
              </a:rPr>
              <a:pPr/>
              <a:t>65</a:t>
            </a:fld>
            <a:endParaRPr lang="en-US" smtClean="0">
              <a:ea typeface="WenQuanYi Micro Hei"/>
              <a:cs typeface="WenQuanYi Micro Hei"/>
            </a:endParaRPr>
          </a:p>
        </p:txBody>
      </p:sp>
      <p:sp>
        <p:nvSpPr>
          <p:cNvPr id="60419"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0420"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4012239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E2217F4-D9C9-42E4-BF62-0E0832158E70}" type="slidenum">
              <a:rPr lang="en-US" smtClean="0">
                <a:ea typeface="WenQuanYi Micro Hei"/>
                <a:cs typeface="WenQuanYi Micro Hei"/>
              </a:rPr>
              <a:pPr/>
              <a:t>66</a:t>
            </a:fld>
            <a:endParaRPr lang="en-US" smtClean="0">
              <a:ea typeface="WenQuanYi Micro Hei"/>
              <a:cs typeface="WenQuanYi Micro Hei"/>
            </a:endParaRPr>
          </a:p>
        </p:txBody>
      </p:sp>
      <p:sp>
        <p:nvSpPr>
          <p:cNvPr id="61443"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1444"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2420515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0427AE2-9447-4DFD-A7E9-410CFE4D1E2F}" type="slidenum">
              <a:rPr lang="en-US" smtClean="0">
                <a:ea typeface="WenQuanYi Micro Hei"/>
                <a:cs typeface="WenQuanYi Micro Hei"/>
              </a:rPr>
              <a:pPr/>
              <a:t>74</a:t>
            </a:fld>
            <a:endParaRPr lang="en-US" smtClean="0">
              <a:ea typeface="WenQuanYi Micro Hei"/>
              <a:cs typeface="WenQuanYi Micro Hei"/>
            </a:endParaRPr>
          </a:p>
        </p:txBody>
      </p:sp>
      <p:sp>
        <p:nvSpPr>
          <p:cNvPr id="62467"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2468"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1501926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371FA329-19D8-443C-A6F4-56DF6E5C1241}" type="slidenum">
              <a:rPr lang="en-US" smtClean="0">
                <a:ea typeface="WenQuanYi Micro Hei"/>
                <a:cs typeface="WenQuanYi Micro Hei"/>
              </a:rPr>
              <a:pPr/>
              <a:t>84</a:t>
            </a:fld>
            <a:endParaRPr lang="en-US" smtClean="0">
              <a:ea typeface="WenQuanYi Micro Hei"/>
              <a:cs typeface="WenQuanYi Micro Hei"/>
            </a:endParaRPr>
          </a:p>
        </p:txBody>
      </p:sp>
      <p:sp>
        <p:nvSpPr>
          <p:cNvPr id="63491"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3492"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578889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44930D4E-F328-46D4-9041-0067F6EC183B}" type="slidenum">
              <a:rPr lang="en-US" smtClean="0">
                <a:ea typeface="WenQuanYi Micro Hei"/>
                <a:cs typeface="WenQuanYi Micro Hei"/>
              </a:rPr>
              <a:pPr/>
              <a:t>85</a:t>
            </a:fld>
            <a:endParaRPr lang="en-US" smtClean="0">
              <a:ea typeface="WenQuanYi Micro Hei"/>
              <a:cs typeface="WenQuanYi Micro Hei"/>
            </a:endParaRPr>
          </a:p>
        </p:txBody>
      </p:sp>
      <p:sp>
        <p:nvSpPr>
          <p:cNvPr id="6451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4516"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4126553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9"/>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EC5A0CEA-EE0D-406C-B1FF-2FA997D3B0A0}" type="slidenum">
              <a:rPr lang="en-US" smtClean="0">
                <a:ea typeface="WenQuanYi Micro Hei"/>
                <a:cs typeface="WenQuanYi Micro Hei"/>
              </a:rPr>
              <a:pPr/>
              <a:t>86</a:t>
            </a:fld>
            <a:endParaRPr lang="en-US" smtClean="0">
              <a:ea typeface="WenQuanYi Micro Hei"/>
              <a:cs typeface="WenQuanYi Micro Hei"/>
            </a:endParaRPr>
          </a:p>
        </p:txBody>
      </p:sp>
      <p:sp>
        <p:nvSpPr>
          <p:cNvPr id="65539"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65540" name="Rectangle 2"/>
          <p:cNvSpPr>
            <a:spLocks noGrp="1" noChangeArrowheads="1"/>
          </p:cNvSpPr>
          <p:nvPr>
            <p:ph type="body" idx="1"/>
          </p:nvPr>
        </p:nvSpPr>
        <p:spPr bwMode="auto">
          <a:noFill/>
        </p:spPr>
        <p:txBody>
          <a:bodyPr wrap="none" numCol="1" anchor="ctr" anchorCtr="0" compatLnSpc="1">
            <a:prstTxWarp prst="textNoShape">
              <a:avLst/>
            </a:prstTxWarp>
          </a:bodyPr>
          <a:lstStyle/>
          <a:p>
            <a:endParaRPr lang="en-US" smtClean="0">
              <a:latin typeface="Times New Roman" pitchFamily="18" charset="0"/>
            </a:endParaRPr>
          </a:p>
        </p:txBody>
      </p:sp>
    </p:spTree>
    <p:extLst>
      <p:ext uri="{BB962C8B-B14F-4D97-AF65-F5344CB8AC3E}">
        <p14:creationId xmlns:p14="http://schemas.microsoft.com/office/powerpoint/2010/main" val="1784703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9"/>
          <p:cNvSpPr>
            <a:spLocks noGrp="1" noChangeArrowheads="1"/>
          </p:cNvSpPr>
          <p:nvPr>
            <p:ph type="sldNum" sz="quarter"/>
          </p:nvPr>
        </p:nvSpPr>
        <p:spPr>
          <a:noFill/>
        </p:spPr>
        <p:txBody>
          <a:bodyPr/>
          <a:lstStyle/>
          <a:p>
            <a:fld id="{E283DFB0-D7DA-4030-92C6-F624F16969AC}" type="slidenum">
              <a:rPr lang="en-US" smtClean="0">
                <a:latin typeface="Arial" pitchFamily="34" charset="0"/>
                <a:ea typeface="WenQuanYi Micro Hei"/>
                <a:cs typeface="WenQuanYi Micro Hei"/>
              </a:rPr>
              <a:pPr/>
              <a:t>103</a:t>
            </a:fld>
            <a:endParaRPr lang="en-US" smtClean="0">
              <a:latin typeface="Arial" pitchFamily="34" charset="0"/>
              <a:ea typeface="WenQuanYi Micro Hei"/>
              <a:cs typeface="WenQuanYi Micro Hei"/>
            </a:endParaRPr>
          </a:p>
        </p:txBody>
      </p:sp>
      <p:sp>
        <p:nvSpPr>
          <p:cNvPr id="1802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8022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28716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p:spPr>
        <p:txBody>
          <a:bodyPr/>
          <a:lstStyle/>
          <a:p>
            <a:pPr eaLnBrk="1" hangingPunct="1"/>
            <a:endParaRPr lang="en-US" smtClean="0"/>
          </a:p>
        </p:txBody>
      </p:sp>
      <p:sp>
        <p:nvSpPr>
          <p:cNvPr id="141316" name="Slide Number Placeholder 3"/>
          <p:cNvSpPr>
            <a:spLocks noGrp="1"/>
          </p:cNvSpPr>
          <p:nvPr>
            <p:ph type="sldNum" sz="quarter" idx="5"/>
          </p:nvPr>
        </p:nvSpPr>
        <p:spPr>
          <a:noFill/>
        </p:spPr>
        <p:txBody>
          <a:bodyPr/>
          <a:lstStyle/>
          <a:p>
            <a:fld id="{BDB3AB16-6EEC-4D42-982E-B24CD1626E91}" type="slidenum">
              <a:rPr lang="en-US" smtClean="0"/>
              <a:pPr/>
              <a:t>104</a:t>
            </a:fld>
            <a:endParaRPr lang="en-US" smtClean="0"/>
          </a:p>
        </p:txBody>
      </p:sp>
    </p:spTree>
    <p:extLst>
      <p:ext uri="{BB962C8B-B14F-4D97-AF65-F5344CB8AC3E}">
        <p14:creationId xmlns:p14="http://schemas.microsoft.com/office/powerpoint/2010/main" val="1036510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11"/>
          <p:cNvSpPr>
            <a:spLocks noGrp="1" noChangeArrowheads="1"/>
          </p:cNvSpPr>
          <p:nvPr>
            <p:ph type="sldNum" sz="quarter"/>
          </p:nvPr>
        </p:nvSpPr>
        <p:spPr>
          <a:noFill/>
        </p:spPr>
        <p:txBody>
          <a:bodyPr/>
          <a:lstStyle/>
          <a:p>
            <a:fld id="{FCEF6005-8AD1-4046-BD77-345DEAC30DB2}" type="slidenum">
              <a:rPr lang="en-US" smtClean="0">
                <a:latin typeface="Arial" pitchFamily="34" charset="0"/>
                <a:ea typeface="WenQuanYi Micro Hei"/>
                <a:cs typeface="WenQuanYi Micro Hei"/>
              </a:rPr>
              <a:pPr/>
              <a:t>112</a:t>
            </a:fld>
            <a:endParaRPr lang="en-US" smtClean="0">
              <a:latin typeface="Arial" pitchFamily="34" charset="0"/>
              <a:ea typeface="WenQuanYi Micro Hei"/>
              <a:cs typeface="WenQuanYi Micro Hei"/>
            </a:endParaRPr>
          </a:p>
        </p:txBody>
      </p:sp>
      <p:sp>
        <p:nvSpPr>
          <p:cNvPr id="187395" name="Rectangle 1"/>
          <p:cNvSpPr>
            <a:spLocks noGrp="1" noRot="1" noChangeAspect="1" noChangeArrowheads="1" noTextEdit="1"/>
          </p:cNvSpPr>
          <p:nvPr>
            <p:ph type="sldImg"/>
          </p:nvPr>
        </p:nvSpPr>
        <p:spPr>
          <a:solidFill>
            <a:srgbClr val="FFFFFF"/>
          </a:solidFill>
          <a:ln/>
        </p:spPr>
      </p:sp>
      <p:sp>
        <p:nvSpPr>
          <p:cNvPr id="187396" name="Text Box 2"/>
          <p:cNvSpPr txBox="1">
            <a:spLocks noChangeArrowheads="1"/>
          </p:cNvSpPr>
          <p:nvPr/>
        </p:nvSpPr>
        <p:spPr bwMode="auto">
          <a:xfrm>
            <a:off x="685800" y="4343400"/>
            <a:ext cx="5481638" cy="4110038"/>
          </a:xfrm>
          <a:prstGeom prst="rect">
            <a:avLst/>
          </a:prstGeom>
          <a:noFill/>
          <a:ln w="9525">
            <a:noFill/>
            <a:round/>
            <a:headEnd/>
            <a:tailEnd/>
          </a:ln>
        </p:spPr>
        <p:txBody>
          <a:bodyPr wrap="none" anchor="ctr"/>
          <a:lstStyle/>
          <a:p>
            <a:endParaRPr lang="en-US"/>
          </a:p>
        </p:txBody>
      </p:sp>
    </p:spTree>
    <p:extLst>
      <p:ext uri="{BB962C8B-B14F-4D97-AF65-F5344CB8AC3E}">
        <p14:creationId xmlns:p14="http://schemas.microsoft.com/office/powerpoint/2010/main" val="340387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9"/>
          <p:cNvSpPr>
            <a:spLocks noGrp="1" noChangeArrowheads="1"/>
          </p:cNvSpPr>
          <p:nvPr>
            <p:ph type="sldNum" sz="quarter"/>
          </p:nvPr>
        </p:nvSpPr>
        <p:spPr>
          <a:noFill/>
        </p:spPr>
        <p:txBody>
          <a:bodyPr/>
          <a:lstStyle/>
          <a:p>
            <a:fld id="{839A0881-3ACD-45DA-B01C-15E94B17EBF1}" type="slidenum">
              <a:rPr lang="en-US" smtClean="0">
                <a:latin typeface="Arial" pitchFamily="34" charset="0"/>
                <a:ea typeface="WenQuanYi Micro Hei"/>
                <a:cs typeface="WenQuanYi Micro Hei"/>
              </a:rPr>
              <a:pPr/>
              <a:t>10</a:t>
            </a:fld>
            <a:endParaRPr lang="en-US" smtClean="0">
              <a:latin typeface="Arial" pitchFamily="34" charset="0"/>
              <a:ea typeface="WenQuanYi Micro Hei"/>
              <a:cs typeface="WenQuanYi Micro Hei"/>
            </a:endParaRPr>
          </a:p>
        </p:txBody>
      </p:sp>
      <p:sp>
        <p:nvSpPr>
          <p:cNvPr id="1157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571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077113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738" name="Rectangle 9"/>
          <p:cNvSpPr>
            <a:spLocks noGrp="1" noChangeArrowheads="1"/>
          </p:cNvSpPr>
          <p:nvPr>
            <p:ph type="sldNum" sz="quarter"/>
          </p:nvPr>
        </p:nvSpPr>
        <p:spPr>
          <a:noFill/>
        </p:spPr>
        <p:txBody>
          <a:bodyPr/>
          <a:lstStyle/>
          <a:p>
            <a:fld id="{76F4290A-5EAB-4ED1-8364-3B6618A10539}" type="slidenum">
              <a:rPr lang="en-US" smtClean="0">
                <a:latin typeface="Arial" pitchFamily="34" charset="0"/>
                <a:ea typeface="WenQuanYi Micro Hei"/>
                <a:cs typeface="WenQuanYi Micro Hei"/>
              </a:rPr>
              <a:pPr/>
              <a:t>11</a:t>
            </a:fld>
            <a:endParaRPr lang="en-US" smtClean="0">
              <a:latin typeface="Arial" pitchFamily="34" charset="0"/>
              <a:ea typeface="WenQuanYi Micro Hei"/>
              <a:cs typeface="WenQuanYi Micro Hei"/>
            </a:endParaRPr>
          </a:p>
        </p:txBody>
      </p:sp>
      <p:sp>
        <p:nvSpPr>
          <p:cNvPr id="1167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6740"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44597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9"/>
          <p:cNvSpPr>
            <a:spLocks noGrp="1" noChangeArrowheads="1"/>
          </p:cNvSpPr>
          <p:nvPr>
            <p:ph type="sldNum" sz="quarter"/>
          </p:nvPr>
        </p:nvSpPr>
        <p:spPr>
          <a:noFill/>
        </p:spPr>
        <p:txBody>
          <a:bodyPr/>
          <a:lstStyle/>
          <a:p>
            <a:fld id="{78B40C5A-C40C-473F-B97F-64C99B985384}" type="slidenum">
              <a:rPr lang="en-US" smtClean="0">
                <a:latin typeface="Arial" pitchFamily="34" charset="0"/>
                <a:ea typeface="WenQuanYi Micro Hei"/>
                <a:cs typeface="WenQuanYi Micro Hei"/>
              </a:rPr>
              <a:pPr/>
              <a:t>12</a:t>
            </a:fld>
            <a:endParaRPr lang="en-US" smtClean="0">
              <a:latin typeface="Arial" pitchFamily="34" charset="0"/>
              <a:ea typeface="WenQuanYi Micro Hei"/>
              <a:cs typeface="WenQuanYi Micro Hei"/>
            </a:endParaRPr>
          </a:p>
        </p:txBody>
      </p:sp>
      <p:sp>
        <p:nvSpPr>
          <p:cNvPr id="11776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7764"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56393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8786" name="Rectangle 9"/>
          <p:cNvSpPr>
            <a:spLocks noGrp="1" noChangeArrowheads="1"/>
          </p:cNvSpPr>
          <p:nvPr>
            <p:ph type="sldNum" sz="quarter"/>
          </p:nvPr>
        </p:nvSpPr>
        <p:spPr>
          <a:noFill/>
        </p:spPr>
        <p:txBody>
          <a:bodyPr/>
          <a:lstStyle/>
          <a:p>
            <a:fld id="{6EE03B1A-D8ED-446E-9795-C95DEE0514C0}" type="slidenum">
              <a:rPr lang="en-US" smtClean="0">
                <a:latin typeface="Arial" pitchFamily="34" charset="0"/>
                <a:ea typeface="WenQuanYi Micro Hei"/>
                <a:cs typeface="WenQuanYi Micro Hei"/>
              </a:rPr>
              <a:pPr/>
              <a:t>13</a:t>
            </a:fld>
            <a:endParaRPr lang="en-US" smtClean="0">
              <a:latin typeface="Arial" pitchFamily="34" charset="0"/>
              <a:ea typeface="WenQuanYi Micro Hei"/>
              <a:cs typeface="WenQuanYi Micro Hei"/>
            </a:endParaRPr>
          </a:p>
        </p:txBody>
      </p:sp>
      <p:sp>
        <p:nvSpPr>
          <p:cNvPr id="1187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18788"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306611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9"/>
          <p:cNvSpPr>
            <a:spLocks noGrp="1" noChangeArrowheads="1"/>
          </p:cNvSpPr>
          <p:nvPr>
            <p:ph type="sldNum" sz="quarter"/>
          </p:nvPr>
        </p:nvSpPr>
        <p:spPr>
          <a:noFill/>
        </p:spPr>
        <p:txBody>
          <a:bodyPr/>
          <a:lstStyle/>
          <a:p>
            <a:fld id="{F845FB76-1854-4545-A5AF-F6BFAC109FDC}" type="slidenum">
              <a:rPr lang="en-US" smtClean="0">
                <a:latin typeface="Arial" pitchFamily="34" charset="0"/>
                <a:ea typeface="WenQuanYi Micro Hei"/>
                <a:cs typeface="WenQuanYi Micro Hei"/>
              </a:rPr>
              <a:pPr/>
              <a:t>14</a:t>
            </a:fld>
            <a:endParaRPr lang="en-US" smtClean="0">
              <a:latin typeface="Arial" pitchFamily="34" charset="0"/>
              <a:ea typeface="WenQuanYi Micro Hei"/>
              <a:cs typeface="WenQuanYi Micro Hei"/>
            </a:endParaRPr>
          </a:p>
        </p:txBody>
      </p:sp>
      <p:sp>
        <p:nvSpPr>
          <p:cNvPr id="12083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0836"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4203280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9"/>
          <p:cNvSpPr>
            <a:spLocks noGrp="1" noChangeArrowheads="1"/>
          </p:cNvSpPr>
          <p:nvPr>
            <p:ph type="sldNum" sz="quarter"/>
          </p:nvPr>
        </p:nvSpPr>
        <p:spPr>
          <a:noFill/>
        </p:spPr>
        <p:txBody>
          <a:bodyPr/>
          <a:lstStyle/>
          <a:p>
            <a:fld id="{CC6851BF-D658-41C4-8E66-234EFDF05C52}" type="slidenum">
              <a:rPr lang="en-US" smtClean="0">
                <a:latin typeface="Arial" pitchFamily="34" charset="0"/>
                <a:ea typeface="WenQuanYi Micro Hei"/>
                <a:cs typeface="WenQuanYi Micro Hei"/>
              </a:rPr>
              <a:pPr/>
              <a:t>15</a:t>
            </a:fld>
            <a:endParaRPr lang="en-US" smtClean="0">
              <a:latin typeface="Arial" pitchFamily="34" charset="0"/>
              <a:ea typeface="WenQuanYi Micro Hei"/>
              <a:cs typeface="WenQuanYi Micro Hei"/>
            </a:endParaRPr>
          </a:p>
        </p:txBody>
      </p:sp>
      <p:sp>
        <p:nvSpPr>
          <p:cNvPr id="1218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121860" name="Rectangle 2"/>
          <p:cNvSpPr>
            <a:spLocks noGrp="1" noChangeArrowheads="1"/>
          </p:cNvSpPr>
          <p:nvPr>
            <p:ph type="body" idx="1"/>
          </p:nvPr>
        </p:nvSpPr>
        <p:spPr>
          <a:xfrm>
            <a:off x="685800" y="4343400"/>
            <a:ext cx="5486400" cy="4114800"/>
          </a:xfrm>
          <a:noFill/>
          <a:ln/>
        </p:spPr>
        <p:txBody>
          <a:bodyPr wrap="none" anchor="ctr"/>
          <a:lstStyle/>
          <a:p>
            <a:endParaRPr lang="en-US" smtClean="0">
              <a:latin typeface="Times New Roman" pitchFamily="18" charset="0"/>
            </a:endParaRPr>
          </a:p>
        </p:txBody>
      </p:sp>
    </p:spTree>
    <p:extLst>
      <p:ext uri="{BB962C8B-B14F-4D97-AF65-F5344CB8AC3E}">
        <p14:creationId xmlns:p14="http://schemas.microsoft.com/office/powerpoint/2010/main" val="2859716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UNIT II </a:t>
            </a:r>
            <a:br>
              <a:rPr lang="en-US" dirty="0" smtClean="0"/>
            </a:br>
            <a:endParaRPr lang="en-US" dirty="0"/>
          </a:p>
        </p:txBody>
      </p:sp>
      <p:sp>
        <p:nvSpPr>
          <p:cNvPr id="3" name="Content Placeholder 2"/>
          <p:cNvSpPr>
            <a:spLocks noGrp="1"/>
          </p:cNvSpPr>
          <p:nvPr>
            <p:ph idx="1"/>
          </p:nvPr>
        </p:nvSpPr>
        <p:spPr/>
        <p:txBody>
          <a:bodyPr/>
          <a:lstStyle/>
          <a:p>
            <a:pPr algn="just"/>
            <a:r>
              <a:rPr lang="en-US" b="1" dirty="0" smtClean="0"/>
              <a:t>Data link layer</a:t>
            </a:r>
            <a:r>
              <a:rPr lang="en-US" dirty="0" smtClean="0"/>
              <a:t>: </a:t>
            </a:r>
            <a:r>
              <a:rPr lang="en-US" dirty="0" smtClean="0">
                <a:solidFill>
                  <a:srgbClr val="FF0000"/>
                </a:solidFill>
              </a:rPr>
              <a:t>Design issues in data link layer:</a:t>
            </a:r>
            <a:r>
              <a:rPr lang="en-US" dirty="0" smtClean="0"/>
              <a:t> framing, flow control, error control, </a:t>
            </a:r>
            <a:r>
              <a:rPr lang="en-US" dirty="0" smtClean="0">
                <a:solidFill>
                  <a:srgbClr val="FF0000"/>
                </a:solidFill>
              </a:rPr>
              <a:t>Error Detection and Correction: </a:t>
            </a:r>
            <a:r>
              <a:rPr lang="en-US" dirty="0" smtClean="0"/>
              <a:t>Parity, CRC checksum, Hamming code, Flow Control: Sliding Window Protocols, </a:t>
            </a:r>
            <a:r>
              <a:rPr lang="en-US" dirty="0" smtClean="0">
                <a:solidFill>
                  <a:srgbClr val="FF0000"/>
                </a:solidFill>
              </a:rPr>
              <a:t>Applications: </a:t>
            </a:r>
            <a:r>
              <a:rPr lang="en-US" dirty="0" smtClean="0"/>
              <a:t>Data link layer protocols HDLC, PPP.</a:t>
            </a:r>
          </a:p>
          <a:p>
            <a:pPr algn="just"/>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457200" y="277813"/>
            <a:ext cx="8229600" cy="7889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Types of services provided to the Network Layer</a:t>
            </a:r>
          </a:p>
        </p:txBody>
      </p:sp>
      <p:sp>
        <p:nvSpPr>
          <p:cNvPr id="6147" name="Text Box 2"/>
          <p:cNvSpPr txBox="1">
            <a:spLocks noChangeArrowheads="1"/>
          </p:cNvSpPr>
          <p:nvPr/>
        </p:nvSpPr>
        <p:spPr bwMode="auto">
          <a:xfrm>
            <a:off x="457200" y="1371600"/>
            <a:ext cx="8229600" cy="4759325"/>
          </a:xfrm>
          <a:prstGeom prst="rect">
            <a:avLst/>
          </a:prstGeom>
          <a:noFill/>
          <a:ln w="38160">
            <a:solidFill>
              <a:srgbClr val="FF33CC"/>
            </a:solidFill>
            <a:miter lim="800000"/>
            <a:headEnd/>
            <a:tailEnd/>
          </a:ln>
        </p:spPr>
        <p:txBody>
          <a:bodyPr/>
          <a:lstStyle/>
          <a:p>
            <a:pPr marL="338138" indent="-338138">
              <a:lnSpc>
                <a:spcPct val="90000"/>
              </a:lnSpc>
              <a:spcBef>
                <a:spcPts val="8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sz="3200" i="1">
                <a:solidFill>
                  <a:srgbClr val="3333FF"/>
                </a:solidFill>
              </a:rPr>
              <a:t>Unacknowledged Connectionless service</a:t>
            </a:r>
          </a:p>
          <a:p>
            <a:pPr marL="338138" indent="-338138">
              <a:lnSpc>
                <a:spcPct val="9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a:t>
            </a:r>
          </a:p>
          <a:p>
            <a:pPr marL="338138" indent="-338138">
              <a:lnSpc>
                <a:spcPct val="90000"/>
              </a:lnSpc>
              <a:spcBef>
                <a:spcPts val="8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200" i="1">
                <a:solidFill>
                  <a:srgbClr val="FF33CC"/>
                </a:solidFill>
              </a:rPr>
              <a:t> Acknowledged Connectionless service</a:t>
            </a:r>
          </a:p>
          <a:p>
            <a:pPr marL="338138" indent="-338138">
              <a:lnSpc>
                <a:spcPct val="9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a:p>
            <a:pPr marL="338138" indent="-338138">
              <a:lnSpc>
                <a:spcPct val="90000"/>
              </a:lnSpc>
              <a:spcBef>
                <a:spcPts val="8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200" i="1">
                <a:solidFill>
                  <a:srgbClr val="996600"/>
                </a:solidFill>
              </a:rPr>
              <a:t> Acknowledged Connection-Oriented service</a:t>
            </a:r>
          </a:p>
          <a:p>
            <a:pPr marL="338138" indent="-338138">
              <a:lnSpc>
                <a:spcPct val="90000"/>
              </a:lnSpc>
              <a:spcBef>
                <a:spcPts val="7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996600"/>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2400" b="1" dirty="0" smtClean="0"/>
              <a:t>Normal Response Mode (NRM)</a:t>
            </a:r>
            <a:r>
              <a:rPr lang="en-US" sz="2400" dirty="0" smtClean="0"/>
              <a:t> − Here, two types of stations are there, a primary station that send commands and secondary station that can respond to received commands. It is used for both point - to - point and multipoint communications.</a:t>
            </a:r>
            <a:endParaRPr lang="en-US" sz="2400" dirty="0"/>
          </a:p>
        </p:txBody>
      </p:sp>
      <p:sp>
        <p:nvSpPr>
          <p:cNvPr id="3" name="Content Placeholder 2"/>
          <p:cNvSpPr>
            <a:spLocks noGrp="1"/>
          </p:cNvSpPr>
          <p:nvPr>
            <p:ph idx="1"/>
          </p:nvPr>
        </p:nvSpPr>
        <p:spPr/>
        <p:txBody>
          <a:bodyPr/>
          <a:lstStyle/>
          <a:p>
            <a:endParaRPr lang="en-US" dirty="0"/>
          </a:p>
        </p:txBody>
      </p:sp>
      <p:pic>
        <p:nvPicPr>
          <p:cNvPr id="4" name="Picture 4" descr="https://www.tutorialspoint.com/assets/questions/media/15399/transfer_modes.jpg"/>
          <p:cNvPicPr>
            <a:picLocks noChangeAspect="1" noChangeArrowheads="1"/>
          </p:cNvPicPr>
          <p:nvPr/>
        </p:nvPicPr>
        <p:blipFill>
          <a:blip r:embed="rId2"/>
          <a:srcRect/>
          <a:stretch>
            <a:fillRect/>
          </a:stretch>
        </p:blipFill>
        <p:spPr bwMode="auto">
          <a:xfrm>
            <a:off x="1676400" y="1981200"/>
            <a:ext cx="5124450" cy="4400551"/>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143000"/>
          </a:xfrm>
        </p:spPr>
        <p:txBody>
          <a:bodyPr>
            <a:noAutofit/>
          </a:bodyPr>
          <a:lstStyle/>
          <a:p>
            <a:pPr algn="just"/>
            <a:r>
              <a:rPr lang="en-US" sz="2400" b="1" dirty="0" smtClean="0"/>
              <a:t>Asynchronous Balanced Mode (ABM)</a:t>
            </a:r>
            <a:r>
              <a:rPr lang="en-US" sz="2400" dirty="0" smtClean="0"/>
              <a:t> − Here, the configuration is balanced, i.e. each station can both send commands and respond to commands. It is used for only point - to - point communications.</a:t>
            </a:r>
            <a:endParaRPr lang="en-US" sz="2400" dirty="0"/>
          </a:p>
        </p:txBody>
      </p:sp>
      <p:pic>
        <p:nvPicPr>
          <p:cNvPr id="4" name="Picture 6" descr="https://www.tutorialspoint.com/assets/questions/media/15399/abm.jpg"/>
          <p:cNvPicPr>
            <a:picLocks noGrp="1" noChangeAspect="1" noChangeArrowheads="1"/>
          </p:cNvPicPr>
          <p:nvPr>
            <p:ph idx="1"/>
          </p:nvPr>
        </p:nvPicPr>
        <p:blipFill>
          <a:blip r:embed="rId2"/>
          <a:srcRect/>
          <a:stretch>
            <a:fillRect/>
          </a:stretch>
        </p:blipFill>
        <p:spPr bwMode="auto">
          <a:xfrm>
            <a:off x="2014537" y="2772569"/>
            <a:ext cx="5114925" cy="2181225"/>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tutorialspoint.com/assets/questions/media/15399/hdlc_frame.jpg"/>
          <p:cNvPicPr>
            <a:picLocks noChangeAspect="1" noChangeArrowheads="1"/>
          </p:cNvPicPr>
          <p:nvPr/>
        </p:nvPicPr>
        <p:blipFill>
          <a:blip r:embed="rId2"/>
          <a:srcRect/>
          <a:stretch>
            <a:fillRect/>
          </a:stretch>
        </p:blipFill>
        <p:spPr bwMode="auto">
          <a:xfrm>
            <a:off x="1066800" y="685800"/>
            <a:ext cx="7315200" cy="1647825"/>
          </a:xfrm>
          <a:prstGeom prst="rect">
            <a:avLst/>
          </a:prstGeom>
          <a:noFill/>
        </p:spPr>
      </p:pic>
      <p:sp>
        <p:nvSpPr>
          <p:cNvPr id="5" name="Rectangle 4"/>
          <p:cNvSpPr/>
          <p:nvPr/>
        </p:nvSpPr>
        <p:spPr>
          <a:xfrm>
            <a:off x="381000" y="2819400"/>
            <a:ext cx="8534400" cy="3139321"/>
          </a:xfrm>
          <a:prstGeom prst="rect">
            <a:avLst/>
          </a:prstGeom>
        </p:spPr>
        <p:txBody>
          <a:bodyPr wrap="square">
            <a:spAutoFit/>
          </a:bodyPr>
          <a:lstStyle/>
          <a:p>
            <a:r>
              <a:rPr lang="en-US" b="1" dirty="0" smtClean="0">
                <a:solidFill>
                  <a:srgbClr val="FF0000"/>
                </a:solidFill>
              </a:rPr>
              <a:t>Flag</a:t>
            </a:r>
            <a:r>
              <a:rPr lang="en-US" dirty="0" smtClean="0">
                <a:solidFill>
                  <a:srgbClr val="FF0000"/>
                </a:solidFill>
              </a:rPr>
              <a:t> − </a:t>
            </a:r>
            <a:r>
              <a:rPr lang="en-US" dirty="0" smtClean="0"/>
              <a:t>It is an 8-bit sequence that marks the beginning and the end of the frame. The bit pattern of the flag is 01111110.</a:t>
            </a:r>
          </a:p>
          <a:p>
            <a:r>
              <a:rPr lang="en-US" b="1" dirty="0" smtClean="0">
                <a:solidFill>
                  <a:srgbClr val="FF0000"/>
                </a:solidFill>
              </a:rPr>
              <a:t>Address</a:t>
            </a:r>
            <a:r>
              <a:rPr lang="en-US" dirty="0" smtClean="0">
                <a:solidFill>
                  <a:srgbClr val="FF0000"/>
                </a:solidFill>
              </a:rPr>
              <a:t> − </a:t>
            </a:r>
            <a:r>
              <a:rPr lang="en-US" dirty="0" smtClean="0"/>
              <a:t>It contains the address of the receiver. If the frame is sent by the primary station, it contains the address(</a:t>
            </a:r>
            <a:r>
              <a:rPr lang="en-US" dirty="0" err="1" smtClean="0"/>
              <a:t>es</a:t>
            </a:r>
            <a:r>
              <a:rPr lang="en-US" dirty="0" smtClean="0"/>
              <a:t>) of the secondary station(s). If it is sent by the secondary station, it contains the address of the primary station. The address field may be from 1 byte to several bytes.</a:t>
            </a:r>
          </a:p>
          <a:p>
            <a:r>
              <a:rPr lang="en-US" b="1" dirty="0" smtClean="0">
                <a:solidFill>
                  <a:srgbClr val="FF0000"/>
                </a:solidFill>
              </a:rPr>
              <a:t>Control</a:t>
            </a:r>
            <a:r>
              <a:rPr lang="en-US" dirty="0" smtClean="0">
                <a:solidFill>
                  <a:srgbClr val="FF0000"/>
                </a:solidFill>
              </a:rPr>
              <a:t> − </a:t>
            </a:r>
            <a:r>
              <a:rPr lang="en-US" dirty="0" smtClean="0"/>
              <a:t>It is 1 byte containing flow and error control information.</a:t>
            </a:r>
          </a:p>
          <a:p>
            <a:r>
              <a:rPr lang="en-US" b="1" dirty="0" smtClean="0">
                <a:solidFill>
                  <a:srgbClr val="FF0000"/>
                </a:solidFill>
              </a:rPr>
              <a:t>Payload</a:t>
            </a:r>
            <a:r>
              <a:rPr lang="en-US" dirty="0" smtClean="0">
                <a:solidFill>
                  <a:srgbClr val="FF0000"/>
                </a:solidFill>
              </a:rPr>
              <a:t> − </a:t>
            </a:r>
            <a:r>
              <a:rPr lang="en-US" dirty="0" smtClean="0"/>
              <a:t>This carries the data from the network layer. Its length may vary from one network to another.</a:t>
            </a:r>
          </a:p>
          <a:p>
            <a:r>
              <a:rPr lang="en-US" b="1" dirty="0" smtClean="0">
                <a:solidFill>
                  <a:srgbClr val="FF0000"/>
                </a:solidFill>
              </a:rPr>
              <a:t>FCS</a:t>
            </a:r>
            <a:r>
              <a:rPr lang="en-US" dirty="0" smtClean="0">
                <a:solidFill>
                  <a:srgbClr val="FF0000"/>
                </a:solidFill>
              </a:rPr>
              <a:t> </a:t>
            </a:r>
            <a:r>
              <a:rPr lang="en-US" dirty="0" smtClean="0"/>
              <a:t>− It is a 2 byte or 4 bytes frame check sequence for error detection. The standard code used is CRC (cyclic redundancy code)</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i="1">
                <a:solidFill>
                  <a:srgbClr val="006633"/>
                </a:solidFill>
              </a:rPr>
              <a:t>High level data link control:</a:t>
            </a:r>
          </a:p>
        </p:txBody>
      </p:sp>
      <p:sp>
        <p:nvSpPr>
          <p:cNvPr id="94211" name="Text Box 2"/>
          <p:cNvSpPr txBox="1">
            <a:spLocks noChangeArrowheads="1"/>
          </p:cNvSpPr>
          <p:nvPr/>
        </p:nvSpPr>
        <p:spPr bwMode="auto">
          <a:xfrm>
            <a:off x="457200" y="1219200"/>
            <a:ext cx="8229600" cy="49117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FF0000"/>
                </a:solidFill>
                <a:latin typeface="Arial" pitchFamily="34" charset="0"/>
              </a:rPr>
              <a:t> </a:t>
            </a:r>
            <a:r>
              <a:rPr lang="en-US" sz="2800" i="1" dirty="0">
                <a:solidFill>
                  <a:srgbClr val="FF0000"/>
                </a:solidFill>
              </a:rPr>
              <a:t>Frame </a:t>
            </a:r>
            <a:r>
              <a:rPr lang="en-US" sz="2800" i="1" dirty="0" smtClean="0">
                <a:solidFill>
                  <a:srgbClr val="FF0000"/>
                </a:solidFill>
              </a:rPr>
              <a:t>Formats-</a:t>
            </a:r>
            <a:r>
              <a:rPr lang="en-US" sz="2800" i="1" dirty="0" smtClean="0">
                <a:solidFill>
                  <a:srgbClr val="000000"/>
                </a:solidFill>
              </a:rPr>
              <a:t> </a:t>
            </a:r>
            <a:r>
              <a:rPr lang="en-US" sz="2800" i="1" dirty="0">
                <a:solidFill>
                  <a:srgbClr val="006633"/>
                </a:solidFill>
              </a:rPr>
              <a:t>3 types</a:t>
            </a:r>
            <a:r>
              <a:rPr lang="en-US" sz="2800" dirty="0">
                <a:solidFill>
                  <a:srgbClr val="000000"/>
                </a:solidFill>
                <a:latin typeface="Arial" pitchFamily="34" charset="0"/>
              </a:rPr>
              <a:t>: 	</a:t>
            </a:r>
          </a:p>
          <a:p>
            <a:pPr marL="338138" indent="-338138">
              <a:spcBef>
                <a:spcPts val="7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000000"/>
                </a:solidFill>
                <a:latin typeface="Arial" pitchFamily="34" charset="0"/>
              </a:rPr>
              <a:t> </a:t>
            </a:r>
            <a:r>
              <a:rPr lang="en-US" sz="2800" i="1" dirty="0">
                <a:solidFill>
                  <a:srgbClr val="990099"/>
                </a:solidFill>
              </a:rPr>
              <a:t>I-Frame ( Information Frame</a:t>
            </a:r>
            <a:r>
              <a:rPr lang="en-US" sz="2800" i="1" dirty="0" smtClean="0">
                <a:solidFill>
                  <a:srgbClr val="990099"/>
                </a:solidFill>
              </a:rPr>
              <a:t>)- </a:t>
            </a:r>
            <a:r>
              <a:rPr lang="en-US" sz="2800" i="1" dirty="0" smtClean="0">
                <a:solidFill>
                  <a:srgbClr val="000000"/>
                </a:solidFill>
              </a:rPr>
              <a:t>is used to carry user data and control information related with user data</a:t>
            </a:r>
          </a:p>
          <a:p>
            <a:pPr marL="338138" indent="-338138">
              <a:spcBef>
                <a:spcPts val="7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dirty="0" smtClean="0">
                <a:solidFill>
                  <a:srgbClr val="990099"/>
                </a:solidFill>
              </a:rPr>
              <a:t> S-Frame </a:t>
            </a:r>
            <a:r>
              <a:rPr lang="en-US" sz="2800" i="1" dirty="0">
                <a:solidFill>
                  <a:srgbClr val="990099"/>
                </a:solidFill>
              </a:rPr>
              <a:t>(Supervisory Frame</a:t>
            </a:r>
            <a:r>
              <a:rPr lang="en-US" sz="2800" i="1" dirty="0" smtClean="0">
                <a:solidFill>
                  <a:srgbClr val="990099"/>
                </a:solidFill>
              </a:rPr>
              <a:t>)- </a:t>
            </a:r>
            <a:r>
              <a:rPr lang="en-US" sz="2800" i="1" dirty="0" smtClean="0">
                <a:solidFill>
                  <a:schemeClr val="tx1"/>
                </a:solidFill>
              </a:rPr>
              <a:t>is used to transport control information.</a:t>
            </a:r>
          </a:p>
          <a:p>
            <a:pPr marL="338138" indent="-338138">
              <a:spcBef>
                <a:spcPts val="7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dirty="0" smtClean="0">
                <a:solidFill>
                  <a:srgbClr val="990099"/>
                </a:solidFill>
              </a:rPr>
              <a:t> </a:t>
            </a:r>
            <a:r>
              <a:rPr lang="en-US" sz="2800" i="1" dirty="0">
                <a:solidFill>
                  <a:srgbClr val="990099"/>
                </a:solidFill>
              </a:rPr>
              <a:t>U-Frame( Unnumbered Frame</a:t>
            </a:r>
            <a:r>
              <a:rPr lang="en-US" sz="2800" i="1" dirty="0" smtClean="0">
                <a:solidFill>
                  <a:srgbClr val="990099"/>
                </a:solidFill>
              </a:rPr>
              <a:t>)- </a:t>
            </a:r>
            <a:r>
              <a:rPr lang="en-US" sz="2800" i="1" dirty="0" smtClean="0">
                <a:solidFill>
                  <a:schemeClr val="tx1"/>
                </a:solidFill>
              </a:rPr>
              <a:t>reserved for system manag</a:t>
            </a:r>
            <a:r>
              <a:rPr lang="en-US" sz="2800" i="1" dirty="0" smtClean="0"/>
              <a:t>ement</a:t>
            </a:r>
            <a:endParaRPr lang="en-US" sz="2800" i="1" dirty="0"/>
          </a:p>
          <a:p>
            <a:pPr marL="338138" indent="-338138">
              <a:spcBef>
                <a:spcPts val="75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dirty="0">
              <a:solidFill>
                <a:srgbClr val="990099"/>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0"/>
          </p:nvPr>
        </p:nvSpPr>
        <p:spPr>
          <a:noFill/>
        </p:spPr>
        <p:txBody>
          <a:bodyPr/>
          <a:lstStyle/>
          <a:p>
            <a:r>
              <a:rPr lang="en-US" smtClean="0"/>
              <a:t>11.</a:t>
            </a:r>
            <a:fld id="{D1ECA6DC-7172-4026-93E3-57C190C9862F}" type="slidenum">
              <a:rPr lang="en-US" smtClean="0"/>
              <a:pPr/>
              <a:t>104</a:t>
            </a:fld>
            <a:endParaRPr lang="en-US" smtClean="0"/>
          </a:p>
        </p:txBody>
      </p:sp>
      <p:sp>
        <p:nvSpPr>
          <p:cNvPr id="46083" name="Text Box 2"/>
          <p:cNvSpPr txBox="1">
            <a:spLocks noChangeArrowheads="1"/>
          </p:cNvSpPr>
          <p:nvPr/>
        </p:nvSpPr>
        <p:spPr bwMode="auto">
          <a:xfrm>
            <a:off x="990600" y="90488"/>
            <a:ext cx="5715000" cy="366712"/>
          </a:xfrm>
          <a:prstGeom prst="rect">
            <a:avLst/>
          </a:prstGeom>
          <a:noFill/>
          <a:ln w="9525">
            <a:noFill/>
            <a:miter lim="800000"/>
            <a:headEnd/>
            <a:tailEnd/>
          </a:ln>
        </p:spPr>
        <p:txBody>
          <a:bodyPr>
            <a:spAutoFit/>
          </a:bodyPr>
          <a:lstStyle/>
          <a:p>
            <a:r>
              <a:rPr lang="en-US" altLang="en-US" sz="1800" baseline="0">
                <a:solidFill>
                  <a:schemeClr val="accent2"/>
                </a:solidFill>
                <a:latin typeface="Times New Roman" pitchFamily="18" charset="0"/>
              </a:rPr>
              <a:t>    </a:t>
            </a:r>
            <a:r>
              <a:rPr lang="en-US" altLang="en-US" sz="1800" baseline="0">
                <a:latin typeface="Times New Roman" pitchFamily="18" charset="0"/>
              </a:rPr>
              <a:t>HDLC frame types</a:t>
            </a:r>
          </a:p>
        </p:txBody>
      </p:sp>
      <p:sp>
        <p:nvSpPr>
          <p:cNvPr id="46084" name="Rectangle 3"/>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85" name="Rectangle 4"/>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86" name="Rectangle 5"/>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87" name="Rectangle 6"/>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88" name="Rectangle 7"/>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89" name="Rectangle 8"/>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US" sz="2400" b="0" baseline="0">
              <a:latin typeface="Tahoma" pitchFamily="34" charset="0"/>
            </a:endParaRPr>
          </a:p>
        </p:txBody>
      </p:sp>
      <p:sp>
        <p:nvSpPr>
          <p:cNvPr id="46090" name="Rectangle 9"/>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US" sz="2400" b="0" baseline="0">
              <a:latin typeface="Tahoma" pitchFamily="34" charset="0"/>
            </a:endParaRPr>
          </a:p>
        </p:txBody>
      </p:sp>
      <p:pic>
        <p:nvPicPr>
          <p:cNvPr id="46091" name="Picture 10"/>
          <p:cNvPicPr>
            <a:picLocks noChangeAspect="1" noChangeArrowheads="1"/>
          </p:cNvPicPr>
          <p:nvPr/>
        </p:nvPicPr>
        <p:blipFill>
          <a:blip r:embed="rId3"/>
          <a:srcRect/>
          <a:stretch>
            <a:fillRect/>
          </a:stretch>
        </p:blipFill>
        <p:spPr bwMode="auto">
          <a:xfrm>
            <a:off x="533400" y="1976438"/>
            <a:ext cx="8255000" cy="3281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rrowheads="1"/>
          </p:cNvPicPr>
          <p:nvPr/>
        </p:nvPicPr>
        <p:blipFill>
          <a:blip r:embed="rId2"/>
          <a:srcRect/>
          <a:stretch>
            <a:fillRect/>
          </a:stretch>
        </p:blipFill>
        <p:spPr bwMode="auto">
          <a:xfrm>
            <a:off x="173038" y="1628775"/>
            <a:ext cx="8761412" cy="3563938"/>
          </a:xfrm>
          <a:prstGeom prst="rect">
            <a:avLst/>
          </a:prstGeom>
          <a:noFill/>
          <a:ln w="12700">
            <a:noFill/>
            <a:miter lim="800000"/>
            <a:headEnd/>
            <a:tailEnd/>
          </a:ln>
        </p:spPr>
      </p:pic>
      <p:sp>
        <p:nvSpPr>
          <p:cNvPr id="12291"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11-17</a:t>
            </a:r>
          </a:p>
        </p:txBody>
      </p:sp>
      <p:sp>
        <p:nvSpPr>
          <p:cNvPr id="1229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229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2294" name="Rectangle 6"/>
          <p:cNvSpPr>
            <a:spLocks noChangeArrowheads="1"/>
          </p:cNvSpPr>
          <p:nvPr/>
        </p:nvSpPr>
        <p:spPr bwMode="auto">
          <a:xfrm>
            <a:off x="2951163" y="346075"/>
            <a:ext cx="321786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HDLC Flag Field</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rrowheads="1"/>
          </p:cNvPicPr>
          <p:nvPr/>
        </p:nvPicPr>
        <p:blipFill>
          <a:blip r:embed="rId2"/>
          <a:srcRect/>
          <a:stretch>
            <a:fillRect/>
          </a:stretch>
        </p:blipFill>
        <p:spPr bwMode="auto">
          <a:xfrm>
            <a:off x="382588" y="1419225"/>
            <a:ext cx="8494712" cy="4732338"/>
          </a:xfrm>
          <a:prstGeom prst="rect">
            <a:avLst/>
          </a:prstGeom>
          <a:noFill/>
          <a:ln w="12700">
            <a:noFill/>
            <a:miter lim="800000"/>
            <a:headEnd/>
            <a:tailEnd/>
          </a:ln>
        </p:spPr>
      </p:pic>
      <p:sp>
        <p:nvSpPr>
          <p:cNvPr id="14339"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11-19</a:t>
            </a:r>
          </a:p>
        </p:txBody>
      </p:sp>
      <p:sp>
        <p:nvSpPr>
          <p:cNvPr id="14340"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4341"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4342" name="Rectangle 6"/>
          <p:cNvSpPr>
            <a:spLocks noChangeArrowheads="1"/>
          </p:cNvSpPr>
          <p:nvPr/>
        </p:nvSpPr>
        <p:spPr bwMode="auto">
          <a:xfrm>
            <a:off x="2722563" y="117475"/>
            <a:ext cx="3875087"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HDLC Address Field</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rrowheads="1"/>
          </p:cNvPicPr>
          <p:nvPr/>
        </p:nvPicPr>
        <p:blipFill>
          <a:blip r:embed="rId2"/>
          <a:srcRect/>
          <a:stretch>
            <a:fillRect/>
          </a:stretch>
        </p:blipFill>
        <p:spPr bwMode="auto">
          <a:xfrm>
            <a:off x="217488" y="1546225"/>
            <a:ext cx="8823325" cy="4491038"/>
          </a:xfrm>
          <a:prstGeom prst="rect">
            <a:avLst/>
          </a:prstGeom>
          <a:noFill/>
          <a:ln w="12700">
            <a:noFill/>
            <a:miter lim="800000"/>
            <a:headEnd/>
            <a:tailEnd/>
          </a:ln>
        </p:spPr>
      </p:pic>
      <p:sp>
        <p:nvSpPr>
          <p:cNvPr id="15363"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11-20</a:t>
            </a:r>
          </a:p>
        </p:txBody>
      </p:sp>
      <p:sp>
        <p:nvSpPr>
          <p:cNvPr id="15364"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365"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5366" name="Rectangle 6"/>
          <p:cNvSpPr>
            <a:spLocks noChangeArrowheads="1"/>
          </p:cNvSpPr>
          <p:nvPr/>
        </p:nvSpPr>
        <p:spPr bwMode="auto">
          <a:xfrm>
            <a:off x="2951163" y="346075"/>
            <a:ext cx="3805237"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HDLC Control Field</a:t>
            </a: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rrowheads="1"/>
          </p:cNvPicPr>
          <p:nvPr/>
        </p:nvPicPr>
        <p:blipFill>
          <a:blip r:embed="rId2"/>
          <a:srcRect/>
          <a:stretch>
            <a:fillRect/>
          </a:stretch>
        </p:blipFill>
        <p:spPr bwMode="auto">
          <a:xfrm>
            <a:off x="214313" y="928688"/>
            <a:ext cx="8582025" cy="2379662"/>
          </a:xfrm>
          <a:prstGeom prst="rect">
            <a:avLst/>
          </a:prstGeom>
          <a:noFill/>
          <a:ln w="12700">
            <a:noFill/>
            <a:miter lim="800000"/>
            <a:headEnd/>
            <a:tailEnd/>
          </a:ln>
        </p:spPr>
      </p:pic>
      <p:sp>
        <p:nvSpPr>
          <p:cNvPr id="16387"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11-21</a:t>
            </a:r>
          </a:p>
        </p:txBody>
      </p:sp>
      <p:sp>
        <p:nvSpPr>
          <p:cNvPr id="16388"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6389"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6390" name="Rectangle 6"/>
          <p:cNvSpPr>
            <a:spLocks noChangeArrowheads="1"/>
          </p:cNvSpPr>
          <p:nvPr/>
        </p:nvSpPr>
        <p:spPr bwMode="auto">
          <a:xfrm>
            <a:off x="3408363" y="346075"/>
            <a:ext cx="188436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Poll/Final</a:t>
            </a:r>
          </a:p>
        </p:txBody>
      </p:sp>
      <p:sp>
        <p:nvSpPr>
          <p:cNvPr id="16391" name="Rectangle 6"/>
          <p:cNvSpPr>
            <a:spLocks noChangeArrowheads="1"/>
          </p:cNvSpPr>
          <p:nvPr/>
        </p:nvSpPr>
        <p:spPr bwMode="auto">
          <a:xfrm>
            <a:off x="571500" y="3429000"/>
            <a:ext cx="8215313" cy="2892425"/>
          </a:xfrm>
          <a:prstGeom prst="rect">
            <a:avLst/>
          </a:prstGeom>
          <a:noFill/>
          <a:ln w="9525">
            <a:noFill/>
            <a:miter lim="800000"/>
            <a:headEnd/>
            <a:tailEnd/>
          </a:ln>
        </p:spPr>
        <p:txBody>
          <a:bodyPr>
            <a:spAutoFit/>
          </a:bodyPr>
          <a:lstStyle/>
          <a:p>
            <a:pPr algn="just"/>
            <a:r>
              <a:rPr lang="en-IN" sz="2600"/>
              <a:t>The </a:t>
            </a:r>
            <a:r>
              <a:rPr lang="en-IN" sz="2600" i="1"/>
              <a:t>P/F field is a single bit with a dual purpose. It has meaning </a:t>
            </a:r>
            <a:r>
              <a:rPr lang="en-IN" sz="2600"/>
              <a:t>only when it is set (bit = 1) and can mean poll or final. It means </a:t>
            </a:r>
            <a:r>
              <a:rPr lang="en-IN" sz="2600" i="1"/>
              <a:t>poll when the frame </a:t>
            </a:r>
            <a:r>
              <a:rPr lang="en-IN" sz="2600"/>
              <a:t>is sent by a primary station to a secondary (when the address field contains the address of the receiver). It means </a:t>
            </a:r>
            <a:r>
              <a:rPr lang="en-IN" sz="2600" i="1"/>
              <a:t>final when the frame is sent by a secondary to a primary </a:t>
            </a:r>
            <a:r>
              <a:rPr lang="en-IN" sz="2600"/>
              <a:t>(when the address field contains the address of the sender).</a:t>
            </a: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rrowheads="1"/>
          </p:cNvPicPr>
          <p:nvPr/>
        </p:nvPicPr>
        <p:blipFill>
          <a:blip r:embed="rId2"/>
          <a:srcRect/>
          <a:stretch>
            <a:fillRect/>
          </a:stretch>
        </p:blipFill>
        <p:spPr bwMode="auto">
          <a:xfrm>
            <a:off x="168275" y="1830388"/>
            <a:ext cx="8753475" cy="3157537"/>
          </a:xfrm>
          <a:prstGeom prst="rect">
            <a:avLst/>
          </a:prstGeom>
          <a:noFill/>
          <a:ln w="12700">
            <a:noFill/>
            <a:miter lim="800000"/>
            <a:headEnd/>
            <a:tailEnd/>
          </a:ln>
        </p:spPr>
      </p:pic>
      <p:sp>
        <p:nvSpPr>
          <p:cNvPr id="17411"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11-22</a:t>
            </a:r>
          </a:p>
        </p:txBody>
      </p:sp>
      <p:sp>
        <p:nvSpPr>
          <p:cNvPr id="1741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741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7414" name="Rectangle 6"/>
          <p:cNvSpPr>
            <a:spLocks noChangeArrowheads="1"/>
          </p:cNvSpPr>
          <p:nvPr/>
        </p:nvSpPr>
        <p:spPr bwMode="auto">
          <a:xfrm>
            <a:off x="2951163" y="346075"/>
            <a:ext cx="457200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HDLC Information Field</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457200" y="533400"/>
            <a:ext cx="8382000" cy="5721350"/>
          </a:xfrm>
          <a:prstGeom prst="rect">
            <a:avLst/>
          </a:prstGeom>
          <a:noFill/>
          <a:ln w="9360">
            <a:solidFill>
              <a:srgbClr val="0000FF"/>
            </a:solidFill>
            <a:miter lim="800000"/>
            <a:headEnd/>
            <a:tailEnd/>
          </a:ln>
        </p:spPr>
        <p:txBody>
          <a:bodyPr/>
          <a:lstStyle/>
          <a:p>
            <a:pPr marL="342900" indent="-338138">
              <a:lnSpc>
                <a:spcPct val="90000"/>
              </a:lnSpc>
              <a:spcBef>
                <a:spcPts val="9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3600" i="1">
                <a:solidFill>
                  <a:srgbClr val="0000FF"/>
                </a:solidFill>
              </a:rPr>
              <a:t>Unacknowledged Connectionless service:</a:t>
            </a:r>
          </a:p>
          <a:p>
            <a:pPr marL="342900" indent="-338138">
              <a:lnSpc>
                <a:spcPct val="90000"/>
              </a:lnSpc>
              <a:spcBef>
                <a:spcPts val="700"/>
              </a:spcBef>
              <a:buClr>
                <a:srgbClr val="CC9900"/>
              </a:buClr>
              <a:buSzPct val="65000"/>
              <a:buFont typeface="Wingdings"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800" i="1">
                <a:solidFill>
                  <a:srgbClr val="006633"/>
                </a:solidFill>
              </a:rPr>
              <a:t>  </a:t>
            </a:r>
            <a:r>
              <a:rPr lang="en-US" sz="2800" i="1">
                <a:solidFill>
                  <a:srgbClr val="000000"/>
                </a:solidFill>
              </a:rPr>
              <a:t>It consists of having the source machine send </a:t>
            </a:r>
            <a:r>
              <a:rPr lang="en-US" sz="2800" i="1">
                <a:solidFill>
                  <a:srgbClr val="990099"/>
                </a:solidFill>
              </a:rPr>
              <a:t>independent frames</a:t>
            </a:r>
            <a:r>
              <a:rPr lang="en-US" sz="2800" i="1">
                <a:solidFill>
                  <a:srgbClr val="000000"/>
                </a:solidFill>
              </a:rPr>
              <a:t> to the destination machine without having the </a:t>
            </a:r>
            <a:r>
              <a:rPr lang="en-US" sz="2800" i="1">
                <a:solidFill>
                  <a:srgbClr val="FF0066"/>
                </a:solidFill>
              </a:rPr>
              <a:t>destination acknowledge them.</a:t>
            </a:r>
          </a:p>
          <a:p>
            <a:pPr marL="342900" indent="-338138">
              <a:lnSpc>
                <a:spcPct val="90000"/>
              </a:lnSpc>
              <a:spcBef>
                <a:spcPts val="700"/>
              </a:spcBef>
              <a:buClr>
                <a:srgbClr val="CC9900"/>
              </a:buClr>
              <a:buSzPct val="65000"/>
              <a:buFont typeface="Wingdings"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800" i="1">
                <a:solidFill>
                  <a:srgbClr val="000000"/>
                </a:solidFill>
              </a:rPr>
              <a:t> No connection is established beforehand or released afterward</a:t>
            </a:r>
          </a:p>
          <a:p>
            <a:pPr marL="342900" indent="-338138">
              <a:lnSpc>
                <a:spcPct val="90000"/>
              </a:lnSpc>
              <a:spcBef>
                <a:spcPts val="700"/>
              </a:spcBef>
              <a:buClr>
                <a:srgbClr val="CC9900"/>
              </a:buClr>
              <a:buSzPct val="65000"/>
              <a:buFont typeface="Wingdings"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800" i="1">
                <a:solidFill>
                  <a:srgbClr val="000000"/>
                </a:solidFill>
              </a:rPr>
              <a:t> </a:t>
            </a:r>
            <a:r>
              <a:rPr lang="en-US" sz="2800" i="1">
                <a:solidFill>
                  <a:srgbClr val="FF33CC"/>
                </a:solidFill>
              </a:rPr>
              <a:t>If a frame is lost due to noise on the line, no attempt is made to recover it in the data link layer</a:t>
            </a:r>
            <a:r>
              <a:rPr lang="en-US" sz="2800" i="1">
                <a:solidFill>
                  <a:srgbClr val="000000"/>
                </a:solidFill>
              </a:rPr>
              <a:t>.</a:t>
            </a:r>
          </a:p>
          <a:p>
            <a:pPr marL="342900" indent="-338138">
              <a:lnSpc>
                <a:spcPct val="90000"/>
              </a:lnSpc>
              <a:spcBef>
                <a:spcPts val="700"/>
              </a:spcBef>
              <a:buClr>
                <a:srgbClr val="CC9900"/>
              </a:buClr>
              <a:buSzPct val="65000"/>
              <a:buFont typeface="Wingdings"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800" i="1">
                <a:solidFill>
                  <a:srgbClr val="000000"/>
                </a:solidFill>
              </a:rPr>
              <a:t>Appropriate for voice, where delay is worse than bad data</a:t>
            </a:r>
            <a:r>
              <a:rPr lang="en-US" sz="2800">
                <a:solidFill>
                  <a:srgbClr val="000000"/>
                </a:solidFill>
              </a:rPr>
              <a:t>.</a:t>
            </a:r>
          </a:p>
          <a:p>
            <a:pPr marL="342900" indent="-338138">
              <a:lnSpc>
                <a:spcPct val="90000"/>
              </a:lnSpc>
              <a:spcBef>
                <a:spcPts val="700"/>
              </a:spcBef>
              <a:buClr>
                <a:srgbClr val="CC9900"/>
              </a:buClr>
              <a:buSzPct val="65000"/>
              <a:buFont typeface="Wingdings" pitchFamily="2" charset="2"/>
              <a:buChar cha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800" i="1">
                <a:solidFill>
                  <a:srgbClr val="000000"/>
                </a:solidFill>
              </a:rPr>
              <a:t> </a:t>
            </a:r>
            <a:r>
              <a:rPr lang="en-US" sz="2800" i="1">
                <a:solidFill>
                  <a:srgbClr val="FF0066"/>
                </a:solidFill>
              </a:rPr>
              <a:t>Most of the LANs use unacknowledged connection less service in the data link layer</a:t>
            </a:r>
          </a:p>
          <a:p>
            <a:pPr marL="342900" indent="-338138">
              <a:lnSpc>
                <a:spcPct val="90000"/>
              </a:lnSpc>
              <a:spcBef>
                <a:spcPts val="7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sz="2800" i="1">
              <a:solidFill>
                <a:srgbClr val="FF0066"/>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rrowheads="1"/>
          </p:cNvPicPr>
          <p:nvPr/>
        </p:nvPicPr>
        <p:blipFill>
          <a:blip r:embed="rId2"/>
          <a:srcRect/>
          <a:stretch>
            <a:fillRect/>
          </a:stretch>
        </p:blipFill>
        <p:spPr bwMode="auto">
          <a:xfrm>
            <a:off x="241300" y="2017713"/>
            <a:ext cx="8621713" cy="2768600"/>
          </a:xfrm>
          <a:prstGeom prst="rect">
            <a:avLst/>
          </a:prstGeom>
          <a:noFill/>
          <a:ln w="12700">
            <a:noFill/>
            <a:miter lim="800000"/>
            <a:headEnd/>
            <a:tailEnd/>
          </a:ln>
        </p:spPr>
      </p:pic>
      <p:sp>
        <p:nvSpPr>
          <p:cNvPr id="18435"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11-23</a:t>
            </a:r>
          </a:p>
        </p:txBody>
      </p:sp>
      <p:sp>
        <p:nvSpPr>
          <p:cNvPr id="18436"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8437"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8438" name="Rectangle 6"/>
          <p:cNvSpPr>
            <a:spLocks noChangeArrowheads="1"/>
          </p:cNvSpPr>
          <p:nvPr/>
        </p:nvSpPr>
        <p:spPr bwMode="auto">
          <a:xfrm>
            <a:off x="2951163" y="346075"/>
            <a:ext cx="321786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HDLC FCS Field</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rrowheads="1"/>
          </p:cNvPicPr>
          <p:nvPr/>
        </p:nvPicPr>
        <p:blipFill>
          <a:blip r:embed="rId2"/>
          <a:srcRect/>
          <a:stretch>
            <a:fillRect/>
          </a:stretch>
        </p:blipFill>
        <p:spPr bwMode="auto">
          <a:xfrm>
            <a:off x="919163" y="230188"/>
            <a:ext cx="7078662" cy="6029325"/>
          </a:xfrm>
          <a:prstGeom prst="rect">
            <a:avLst/>
          </a:prstGeom>
          <a:noFill/>
          <a:ln w="12700">
            <a:noFill/>
            <a:miter lim="800000"/>
            <a:headEnd/>
            <a:tailEnd/>
          </a:ln>
        </p:spPr>
      </p:pic>
      <p:sp>
        <p:nvSpPr>
          <p:cNvPr id="19459"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11-24</a:t>
            </a:r>
          </a:p>
        </p:txBody>
      </p:sp>
      <p:sp>
        <p:nvSpPr>
          <p:cNvPr id="19460"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9461"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1"/>
          <p:cNvSpPr txBox="1">
            <a:spLocks noChangeArrowheads="1"/>
          </p:cNvSpPr>
          <p:nvPr/>
        </p:nvSpPr>
        <p:spPr bwMode="auto">
          <a:xfrm>
            <a:off x="457200" y="277813"/>
            <a:ext cx="8224838" cy="1373187"/>
          </a:xfrm>
          <a:prstGeom prst="rect">
            <a:avLst/>
          </a:prstGeom>
          <a:noFill/>
          <a:ln w="9525">
            <a:noFill/>
            <a:round/>
            <a:headEnd/>
            <a:tailEnd/>
          </a:ln>
        </p:spPr>
        <p:txBody>
          <a:bodyPr lIns="90000" tIns="46800" rIns="90000" bIns="46800"/>
          <a:lstStyle/>
          <a:p>
            <a:pPr>
              <a:buClrTx/>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endParaRPr lang="en-US" sz="4200" dirty="0">
              <a:solidFill>
                <a:srgbClr val="006633"/>
              </a:solidFill>
              <a:latin typeface="Garamond" pitchFamily="18" charset="0"/>
              <a:ea typeface="Gulim" pitchFamily="34" charset="-127"/>
            </a:endParaRPr>
          </a:p>
        </p:txBody>
      </p:sp>
      <p:sp>
        <p:nvSpPr>
          <p:cNvPr id="88066" name="Rectangle 2"/>
          <p:cNvSpPr>
            <a:spLocks noChangeArrowheads="1"/>
          </p:cNvSpPr>
          <p:nvPr/>
        </p:nvSpPr>
        <p:spPr bwMode="auto">
          <a:xfrm>
            <a:off x="838200" y="609600"/>
            <a:ext cx="7772400" cy="863600"/>
          </a:xfrm>
          <a:prstGeom prst="rect">
            <a:avLst/>
          </a:prstGeom>
          <a:noFill/>
          <a:ln w="9525" cap="flat">
            <a:noFill/>
            <a:round/>
            <a:headEnd/>
            <a:tailEnd/>
          </a:ln>
          <a:effectLst/>
        </p:spPr>
        <p:txBody>
          <a:bodyPr lIns="90000" tIns="46800" rIns="90000" bIns="46800"/>
          <a:lstStyle/>
          <a:p>
            <a:pPr marL="339725" indent="-339725">
              <a:lnSpc>
                <a:spcPct val="80000"/>
              </a:lnSpc>
              <a:spcBef>
                <a:spcPts val="500"/>
              </a:spcBef>
              <a:buFont typeface="Times New Roman" pitchFamily="16" charset="0"/>
              <a:buChar char="•"/>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r>
              <a:rPr lang="en-US" sz="3600" dirty="0">
                <a:solidFill>
                  <a:srgbClr val="FF0000"/>
                </a:solidFill>
                <a:ea typeface="굴림" charset="-127"/>
              </a:rPr>
              <a:t>Control field for U-frame</a:t>
            </a:r>
          </a:p>
          <a:p>
            <a:pPr marL="341313" indent="-339725">
              <a:lnSpc>
                <a:spcPct val="80000"/>
              </a:lnSpc>
              <a:spcBef>
                <a:spcPts val="500"/>
              </a:spcBef>
              <a:buClrTx/>
              <a:buFontTx/>
              <a:buNone/>
              <a:tabLst>
                <a:tab pos="339725" algn="l"/>
                <a:tab pos="787400" algn="l"/>
                <a:tab pos="1236663" algn="l"/>
                <a:tab pos="1685925" algn="l"/>
                <a:tab pos="2135188" algn="l"/>
                <a:tab pos="2584450" algn="l"/>
                <a:tab pos="3033713" algn="l"/>
                <a:tab pos="3482975" algn="l"/>
                <a:tab pos="3932238" algn="l"/>
                <a:tab pos="4381500" algn="l"/>
                <a:tab pos="4830763" algn="l"/>
                <a:tab pos="5280025" algn="l"/>
                <a:tab pos="5729288" algn="l"/>
                <a:tab pos="6178550" algn="l"/>
                <a:tab pos="6627813" algn="l"/>
                <a:tab pos="7077075" algn="l"/>
                <a:tab pos="7526338" algn="l"/>
                <a:tab pos="7975600" algn="l"/>
                <a:tab pos="8424863" algn="l"/>
                <a:tab pos="8874125" algn="l"/>
                <a:tab pos="9323388" algn="l"/>
              </a:tabLst>
              <a:defRPr/>
            </a:pPr>
            <a:endParaRPr lang="en-US" sz="3600" dirty="0">
              <a:solidFill>
                <a:srgbClr val="000000"/>
              </a:solidFill>
              <a:ea typeface="굴림" charset="-127"/>
            </a:endParaRPr>
          </a:p>
        </p:txBody>
      </p:sp>
      <p:pic>
        <p:nvPicPr>
          <p:cNvPr id="102404" name="Picture 3"/>
          <p:cNvPicPr>
            <a:picLocks noChangeAspect="1" noChangeArrowheads="1"/>
          </p:cNvPicPr>
          <p:nvPr/>
        </p:nvPicPr>
        <p:blipFill>
          <a:blip r:embed="rId3"/>
          <a:srcRect/>
          <a:stretch>
            <a:fillRect/>
          </a:stretch>
        </p:blipFill>
        <p:spPr bwMode="auto">
          <a:xfrm>
            <a:off x="1187450" y="1676400"/>
            <a:ext cx="6911975" cy="3957638"/>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title" idx="4294967295"/>
          </p:nvPr>
        </p:nvSpPr>
        <p:spPr>
          <a:xfrm>
            <a:off x="1257300" y="609600"/>
            <a:ext cx="7772400" cy="4953000"/>
          </a:xfrm>
        </p:spPr>
        <p:txBody>
          <a:bodyPr/>
          <a:lstStyle/>
          <a:p>
            <a:pPr algn="ctr"/>
            <a:r>
              <a:rPr lang="en-US" altLang="zh-TW" b="1">
                <a:solidFill>
                  <a:srgbClr val="003300"/>
                </a:solidFill>
                <a:latin typeface="Verdana" pitchFamily="34" charset="0"/>
                <a:ea typeface="新細明體" pitchFamily="18" charset="-120"/>
              </a:rPr>
              <a:t>Point-to-Point Protocol</a:t>
            </a:r>
            <a:r>
              <a:rPr lang="en-US" altLang="zh-TW" sz="4000" b="1">
                <a:solidFill>
                  <a:srgbClr val="003300"/>
                </a:solidFill>
                <a:latin typeface="Verdana" pitchFamily="34" charset="0"/>
                <a:ea typeface="新細明體" pitchFamily="18" charset="-120"/>
              </a:rPr>
              <a:t> </a:t>
            </a:r>
            <a:r>
              <a:rPr lang="en-US" altLang="zh-TW" sz="4800" b="1">
                <a:solidFill>
                  <a:srgbClr val="003300"/>
                </a:solidFill>
                <a:latin typeface="Verdana" pitchFamily="34" charset="0"/>
                <a:ea typeface="新細明體" pitchFamily="18" charset="-120"/>
              </a:rPr>
              <a:t>(PPP)</a:t>
            </a:r>
            <a:r>
              <a:rPr lang="en-US" altLang="zh-TW">
                <a:ea typeface="新細明體" pitchFamily="18" charset="-120"/>
              </a:rPr>
              <a:t> </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The Internet needs a point-to-point protocol for a variety of purposes, including router-to-router traffic and home user-to-ISP traffic.</a:t>
            </a:r>
            <a:endParaRPr lang="en-US" dirty="0"/>
          </a:p>
        </p:txBody>
      </p:sp>
      <p:pic>
        <p:nvPicPr>
          <p:cNvPr id="4" name="Picture 4" descr="C:\My Documents\PPP2.jpg"/>
          <p:cNvPicPr>
            <a:picLocks noChangeAspect="1" noChangeArrowheads="1"/>
          </p:cNvPicPr>
          <p:nvPr/>
        </p:nvPicPr>
        <p:blipFill>
          <a:blip r:embed="rId2"/>
          <a:srcRect/>
          <a:stretch>
            <a:fillRect/>
          </a:stretch>
        </p:blipFill>
        <p:spPr>
          <a:xfrm>
            <a:off x="1447800" y="3048000"/>
            <a:ext cx="6781800" cy="3332163"/>
          </a:xfrm>
          <a:prstGeom prst="rect">
            <a:avLst/>
          </a:prstGeom>
          <a:noFill/>
          <a:ln/>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6324600" cy="685800"/>
          </a:xfrm>
        </p:spPr>
        <p:txBody>
          <a:bodyPr>
            <a:normAutofit fontScale="90000"/>
          </a:bodyPr>
          <a:lstStyle/>
          <a:p>
            <a:pPr algn="ctr"/>
            <a:r>
              <a:rPr lang="en-US" altLang="zh-TW" b="1" dirty="0">
                <a:solidFill>
                  <a:srgbClr val="312D2B"/>
                </a:solidFill>
                <a:latin typeface="Verdana" pitchFamily="34" charset="0"/>
                <a:ea typeface="新細明體" pitchFamily="18" charset="-120"/>
              </a:rPr>
              <a:t>PPP </a:t>
            </a:r>
            <a:r>
              <a:rPr lang="en-US" altLang="zh-TW" dirty="0">
                <a:solidFill>
                  <a:srgbClr val="312D2B"/>
                </a:solidFill>
                <a:latin typeface="Verdana" pitchFamily="34" charset="0"/>
                <a:ea typeface="新細明體" pitchFamily="18" charset="-120"/>
              </a:rPr>
              <a:t>Layer Function</a:t>
            </a:r>
          </a:p>
        </p:txBody>
      </p:sp>
      <p:sp>
        <p:nvSpPr>
          <p:cNvPr id="10243" name="Rectangle 3"/>
          <p:cNvSpPr>
            <a:spLocks noGrp="1" noChangeArrowheads="1"/>
          </p:cNvSpPr>
          <p:nvPr>
            <p:ph type="body" idx="1"/>
          </p:nvPr>
        </p:nvSpPr>
        <p:spPr>
          <a:xfrm>
            <a:off x="533400" y="990600"/>
            <a:ext cx="7924800" cy="5181600"/>
          </a:xfrm>
        </p:spPr>
        <p:txBody>
          <a:bodyPr/>
          <a:lstStyle/>
          <a:p>
            <a:pPr>
              <a:buFont typeface="Wingdings" pitchFamily="2" charset="2"/>
              <a:buNone/>
            </a:pPr>
            <a:r>
              <a:rPr lang="zh-TW" altLang="en-US" sz="2000" b="1" dirty="0">
                <a:latin typeface="Verdana" pitchFamily="34" charset="0"/>
                <a:ea typeface="新細明體" pitchFamily="18" charset="-120"/>
                <a:cs typeface="Arial" charset="0"/>
              </a:rPr>
              <a:t>	</a:t>
            </a:r>
            <a:r>
              <a:rPr lang="en-US" altLang="zh-TW" sz="2000" b="1" dirty="0">
                <a:latin typeface="Verdana" pitchFamily="34" charset="0"/>
                <a:ea typeface="新細明體" pitchFamily="18" charset="-120"/>
                <a:cs typeface="Arial" charset="0"/>
              </a:rPr>
              <a:t>In order to move data between any two nodes or routers, </a:t>
            </a:r>
            <a:r>
              <a:rPr lang="en-US" altLang="zh-TW" sz="2000" b="1" dirty="0">
                <a:solidFill>
                  <a:srgbClr val="993300"/>
                </a:solidFill>
                <a:latin typeface="Verdana" pitchFamily="34" charset="0"/>
                <a:ea typeface="新細明體" pitchFamily="18" charset="-120"/>
                <a:cs typeface="Arial" charset="0"/>
              </a:rPr>
              <a:t>a data path must be established</a:t>
            </a:r>
            <a:r>
              <a:rPr lang="en-US" altLang="zh-TW" sz="2000" b="1" dirty="0">
                <a:latin typeface="Verdana" pitchFamily="34" charset="0"/>
                <a:ea typeface="新細明體" pitchFamily="18" charset="-120"/>
                <a:cs typeface="Arial" charset="0"/>
              </a:rPr>
              <a:t>, and </a:t>
            </a:r>
            <a:r>
              <a:rPr lang="en-US" altLang="zh-TW" sz="2000" b="1" dirty="0">
                <a:solidFill>
                  <a:srgbClr val="993300"/>
                </a:solidFill>
                <a:latin typeface="Verdana" pitchFamily="34" charset="0"/>
                <a:ea typeface="新細明體" pitchFamily="18" charset="-120"/>
                <a:cs typeface="Arial" charset="0"/>
              </a:rPr>
              <a:t>flow control procedures must be in place</a:t>
            </a:r>
            <a:r>
              <a:rPr lang="en-US" altLang="zh-TW" sz="2000" b="1" dirty="0">
                <a:latin typeface="Verdana" pitchFamily="34" charset="0"/>
                <a:ea typeface="新細明體" pitchFamily="18" charset="-120"/>
                <a:cs typeface="Arial" charset="0"/>
              </a:rPr>
              <a:t> to ensure delivery of data. </a:t>
            </a:r>
          </a:p>
        </p:txBody>
      </p:sp>
      <p:pic>
        <p:nvPicPr>
          <p:cNvPr id="10244" name="Picture 4" descr="C:\My Documents\NEW-7.jpg"/>
          <p:cNvPicPr>
            <a:picLocks noChangeAspect="1" noChangeArrowheads="1"/>
          </p:cNvPicPr>
          <p:nvPr/>
        </p:nvPicPr>
        <p:blipFill>
          <a:blip r:embed="rId2"/>
          <a:srcRect/>
          <a:stretch>
            <a:fillRect/>
          </a:stretch>
        </p:blipFill>
        <p:spPr bwMode="auto">
          <a:xfrm>
            <a:off x="1828800" y="3048000"/>
            <a:ext cx="6248400" cy="2689225"/>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PPP provides three features:</a:t>
            </a:r>
          </a:p>
          <a:p>
            <a:pPr lvl="1"/>
            <a:r>
              <a:rPr lang="en-US" dirty="0" smtClean="0"/>
              <a:t>A framing method that unambiguously delineates the end of one frame and the start of the next one. The frame format also handles error detection.</a:t>
            </a:r>
          </a:p>
          <a:p>
            <a:pPr lvl="1"/>
            <a:r>
              <a:rPr lang="en-US" dirty="0" smtClean="0"/>
              <a:t>A link control protocol(LCP) for bringing lines up, testing them, negotiating options, and bringing them down again gracefully when they are no longer needed.</a:t>
            </a:r>
          </a:p>
          <a:p>
            <a:pPr lvl="1"/>
            <a:r>
              <a:rPr lang="en-US" dirty="0" smtClean="0"/>
              <a:t>Network Control Protocol (NCP) to negotiate network-layer options in a way that is independent of the network layer protocol to be used.</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Format</a:t>
            </a:r>
            <a:endParaRPr lang="en-US" dirty="0"/>
          </a:p>
        </p:txBody>
      </p:sp>
      <p:pic>
        <p:nvPicPr>
          <p:cNvPr id="40962" name="Picture 2"/>
          <p:cNvPicPr>
            <a:picLocks noGrp="1" noChangeAspect="1" noChangeArrowheads="1"/>
          </p:cNvPicPr>
          <p:nvPr>
            <p:ph idx="1"/>
          </p:nvPr>
        </p:nvPicPr>
        <p:blipFill>
          <a:blip r:embed="rId2"/>
          <a:srcRect/>
          <a:stretch>
            <a:fillRect/>
          </a:stretch>
        </p:blipFill>
        <p:spPr bwMode="auto">
          <a:xfrm>
            <a:off x="381000" y="1600200"/>
            <a:ext cx="7696200" cy="638175"/>
          </a:xfrm>
          <a:prstGeom prst="rect">
            <a:avLst/>
          </a:prstGeom>
          <a:noFill/>
          <a:ln w="9525">
            <a:noFill/>
            <a:miter lim="800000"/>
            <a:headEnd/>
            <a:tailEnd/>
          </a:ln>
          <a:effectLst/>
        </p:spPr>
      </p:pic>
      <p:sp>
        <p:nvSpPr>
          <p:cNvPr id="5" name="Rectangle 4"/>
          <p:cNvSpPr/>
          <p:nvPr/>
        </p:nvSpPr>
        <p:spPr>
          <a:xfrm>
            <a:off x="914400" y="2362200"/>
            <a:ext cx="7086600" cy="646331"/>
          </a:xfrm>
          <a:prstGeom prst="rect">
            <a:avLst/>
          </a:prstGeom>
        </p:spPr>
        <p:txBody>
          <a:bodyPr wrap="square">
            <a:spAutoFit/>
          </a:bodyPr>
          <a:lstStyle/>
          <a:p>
            <a:r>
              <a:rPr lang="en-US" dirty="0" smtClean="0">
                <a:solidFill>
                  <a:srgbClr val="FF0000"/>
                </a:solidFill>
              </a:rPr>
              <a:t>All PPP frames begin with the standard HDLC flag byte (01111110), which is byte stuffed if it occurs within the payload field.</a:t>
            </a:r>
            <a:endParaRPr lang="en-US" dirty="0">
              <a:solidFill>
                <a:srgbClr val="FF0000"/>
              </a:solidFill>
            </a:endParaRPr>
          </a:p>
        </p:txBody>
      </p:sp>
      <p:sp>
        <p:nvSpPr>
          <p:cNvPr id="6" name="Rectangle 5"/>
          <p:cNvSpPr/>
          <p:nvPr/>
        </p:nvSpPr>
        <p:spPr>
          <a:xfrm>
            <a:off x="914400" y="3048000"/>
            <a:ext cx="6858000" cy="646331"/>
          </a:xfrm>
          <a:prstGeom prst="rect">
            <a:avLst/>
          </a:prstGeom>
        </p:spPr>
        <p:txBody>
          <a:bodyPr wrap="square">
            <a:spAutoFit/>
          </a:bodyPr>
          <a:lstStyle/>
          <a:p>
            <a:r>
              <a:rPr lang="en-US" dirty="0" smtClean="0"/>
              <a:t>The Address field, which is always set to the binary value 11111111 to indicate that all stations are to accept the frame. </a:t>
            </a:r>
            <a:endParaRPr lang="en-US" dirty="0"/>
          </a:p>
        </p:txBody>
      </p:sp>
      <p:sp>
        <p:nvSpPr>
          <p:cNvPr id="7" name="Rectangle 6"/>
          <p:cNvSpPr/>
          <p:nvPr/>
        </p:nvSpPr>
        <p:spPr>
          <a:xfrm>
            <a:off x="990600" y="3810000"/>
            <a:ext cx="7086600" cy="1200329"/>
          </a:xfrm>
          <a:prstGeom prst="rect">
            <a:avLst/>
          </a:prstGeom>
        </p:spPr>
        <p:txBody>
          <a:bodyPr wrap="square">
            <a:spAutoFit/>
          </a:bodyPr>
          <a:lstStyle/>
          <a:p>
            <a:r>
              <a:rPr lang="en-US" dirty="0" smtClean="0">
                <a:solidFill>
                  <a:srgbClr val="FF0000"/>
                </a:solidFill>
              </a:rPr>
              <a:t>The Address field is followed by the Control field, the default value of which is 00000011. This value indicates an unnumbered frame. In other words, PPP does not provide reliable transmission using sequence numbers and acknowledgements as the default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9600" y="3429001"/>
            <a:ext cx="8229600" cy="914400"/>
          </a:xfrm>
        </p:spPr>
        <p:txBody>
          <a:bodyPr>
            <a:normAutofit/>
          </a:bodyPr>
          <a:lstStyle/>
          <a:p>
            <a:pPr algn="just">
              <a:buNone/>
            </a:pPr>
            <a:r>
              <a:rPr lang="en-US" sz="1800" dirty="0" smtClean="0">
                <a:solidFill>
                  <a:srgbClr val="FF0000"/>
                </a:solidFill>
              </a:rPr>
              <a:t>The Payload field is variable length, up to some negotiated maximum. If the length is not negotiated using LCP during line setup, a default length of 1500 bytes is used.</a:t>
            </a:r>
            <a:endParaRPr lang="en-US" sz="1800" dirty="0">
              <a:solidFill>
                <a:srgbClr val="FF0000"/>
              </a:solidFill>
            </a:endParaRPr>
          </a:p>
        </p:txBody>
      </p:sp>
      <p:sp>
        <p:nvSpPr>
          <p:cNvPr id="4" name="Rectangle 3"/>
          <p:cNvSpPr/>
          <p:nvPr/>
        </p:nvSpPr>
        <p:spPr>
          <a:xfrm>
            <a:off x="533400" y="1443841"/>
            <a:ext cx="8001000" cy="2031325"/>
          </a:xfrm>
          <a:prstGeom prst="rect">
            <a:avLst/>
          </a:prstGeom>
        </p:spPr>
        <p:txBody>
          <a:bodyPr wrap="square">
            <a:spAutoFit/>
          </a:bodyPr>
          <a:lstStyle/>
          <a:p>
            <a:r>
              <a:rPr lang="en-US" dirty="0" smtClean="0"/>
              <a:t>The fourth PPP field is the Protocol field. Its job is to tell what kind of packet is in the Payload field. Protocols starting with a 0 bit are network layer protocols such as IP, IPX, OSI CLNP, XNS. Those starting with a 1 bit are used to negotiate other protocols.</a:t>
            </a:r>
          </a:p>
          <a:p>
            <a:r>
              <a:rPr lang="en-US" dirty="0" smtClean="0"/>
              <a:t>These include LCP and a different NCP for each network layer protocol supported. The default size of the Protocol field is 2 bytes, but it can be negotiated down to 1 byte using LCP.</a:t>
            </a:r>
            <a:endParaRPr lang="en-US" dirty="0"/>
          </a:p>
        </p:txBody>
      </p:sp>
      <p:sp>
        <p:nvSpPr>
          <p:cNvPr id="5" name="Rectangle 4"/>
          <p:cNvSpPr/>
          <p:nvPr/>
        </p:nvSpPr>
        <p:spPr>
          <a:xfrm>
            <a:off x="685800" y="4495800"/>
            <a:ext cx="7086600" cy="646331"/>
          </a:xfrm>
          <a:prstGeom prst="rect">
            <a:avLst/>
          </a:prstGeom>
        </p:spPr>
        <p:txBody>
          <a:bodyPr wrap="square">
            <a:spAutoFit/>
          </a:bodyPr>
          <a:lstStyle/>
          <a:p>
            <a:r>
              <a:rPr lang="en-US" dirty="0" smtClean="0"/>
              <a:t>After the Payload field comes the Checksum field, which is normally 2 bytes, but a 4-byte checksum can be negotiated.</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A simplified phase diagram for bringing a line up and down</a:t>
            </a:r>
            <a:endParaRPr lang="en-US" dirty="0"/>
          </a:p>
        </p:txBody>
      </p:sp>
      <p:pic>
        <p:nvPicPr>
          <p:cNvPr id="41986" name="Picture 2"/>
          <p:cNvPicPr>
            <a:picLocks noGrp="1" noChangeAspect="1" noChangeArrowheads="1"/>
          </p:cNvPicPr>
          <p:nvPr>
            <p:ph idx="1"/>
          </p:nvPr>
        </p:nvPicPr>
        <p:blipFill>
          <a:blip r:embed="rId2"/>
          <a:srcRect/>
          <a:stretch>
            <a:fillRect/>
          </a:stretch>
        </p:blipFill>
        <p:spPr bwMode="auto">
          <a:xfrm>
            <a:off x="1295401" y="1828800"/>
            <a:ext cx="5943600" cy="31345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457200" y="457200"/>
            <a:ext cx="8229600" cy="5486400"/>
          </a:xfrm>
          <a:prstGeom prst="rect">
            <a:avLst/>
          </a:prstGeom>
          <a:solidFill>
            <a:srgbClr val="FFFFFF"/>
          </a:solidFill>
          <a:ln w="38160">
            <a:solidFill>
              <a:srgbClr val="FF33CC"/>
            </a:solidFill>
            <a:miter lim="800000"/>
            <a:headEnd/>
            <a:tailEnd/>
          </a:ln>
        </p:spPr>
        <p:txBody>
          <a:bodyPr/>
          <a:lstStyle/>
          <a:p>
            <a:pPr marL="338138" indent="-338138">
              <a:spcBef>
                <a:spcPts val="8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sz="3200" i="1">
                <a:solidFill>
                  <a:srgbClr val="FF33CC"/>
                </a:solidFill>
              </a:rPr>
              <a:t>Acknowledged Connectionless service</a:t>
            </a:r>
          </a:p>
          <a:p>
            <a:pPr marL="665163" lvl="1" indent="-325438">
              <a:spcBef>
                <a:spcPts val="7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when this service is offered, there are still </a:t>
            </a:r>
            <a:r>
              <a:rPr lang="en-US" sz="2800" i="1">
                <a:solidFill>
                  <a:srgbClr val="FF0066"/>
                </a:solidFill>
              </a:rPr>
              <a:t>no logical connections used, but each frame sent is individually acknowledged.</a:t>
            </a:r>
          </a:p>
          <a:p>
            <a:pPr marL="665163" lvl="1" indent="-325438">
              <a:spcBef>
                <a:spcPts val="7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In this way ,the sender knows whether a frame has arrived correctly.</a:t>
            </a:r>
          </a:p>
          <a:p>
            <a:pPr marL="665163" lvl="1" indent="-325438">
              <a:spcBef>
                <a:spcPts val="7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a:t>
            </a:r>
            <a:r>
              <a:rPr lang="en-US" sz="2800" i="1">
                <a:solidFill>
                  <a:srgbClr val="FF0066"/>
                </a:solidFill>
              </a:rPr>
              <a:t>If it has not arrived within a specified time interval it can be sent again</a:t>
            </a:r>
            <a:r>
              <a:rPr lang="en-US" sz="2800" i="1">
                <a:solidFill>
                  <a:srgbClr val="000000"/>
                </a:solidFill>
              </a:rPr>
              <a:t>.</a:t>
            </a:r>
          </a:p>
          <a:p>
            <a:pPr marL="665163" lvl="1" indent="-325438">
              <a:spcBef>
                <a:spcPts val="7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This service is used over unreliable channels ,such as wireless systems.</a:t>
            </a: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FF"/>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a:p>
            <a:pPr marL="665163" lvl="1" indent="-325438">
              <a:spcBef>
                <a:spcPts val="700"/>
              </a:spcBef>
              <a:buClrTx/>
              <a:buSzPct val="60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The protocol starts with the line in the DEAD state, which means that no physical layer carrier is present and no physical layer connection exists.</a:t>
            </a:r>
          </a:p>
          <a:p>
            <a:r>
              <a:rPr lang="en-US" dirty="0" smtClean="0"/>
              <a:t> After physical connection is established, the line moves to ESTABLISH. </a:t>
            </a:r>
          </a:p>
          <a:p>
            <a:r>
              <a:rPr lang="en-US" dirty="0" smtClean="0"/>
              <a:t>At that point LCP option negotiation begins, which, if successful, leads to AUTHENTICATE. Now the two parties can check on each other's identities if desired. </a:t>
            </a:r>
          </a:p>
          <a:p>
            <a:r>
              <a:rPr lang="en-US" dirty="0" smtClean="0"/>
              <a:t>When the NETWORK phase is entered, the appropriate NCP protocol is invoked to configure the network layer. </a:t>
            </a:r>
          </a:p>
          <a:p>
            <a:r>
              <a:rPr lang="en-US" dirty="0" smtClean="0"/>
              <a:t>If the configuration is successful, OPEN is reached and data transport can take place. </a:t>
            </a:r>
          </a:p>
          <a:p>
            <a:r>
              <a:rPr lang="en-US" dirty="0" smtClean="0"/>
              <a:t>When data transport is finished, the line moves into the TERMINATE phase, and from </a:t>
            </a:r>
            <a:r>
              <a:rPr lang="en-US" err="1" smtClean="0"/>
              <a:t>there</a:t>
            </a:r>
            <a:r>
              <a:rPr lang="en-US" smtClean="0"/>
              <a:t>, back </a:t>
            </a:r>
            <a:r>
              <a:rPr lang="en-US" dirty="0" smtClean="0"/>
              <a:t>to DEAD when the carrier is dropped.</a:t>
            </a:r>
            <a:endParaRPr 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LCP negotiates data link protocol options during the ESTABLISH phase. The LCP protocol is not actually concerned with the options themselves, but with the mechanism for negotiation. It provides a way for the initiating process to make a proposal and for the responding process to accept or reject it, in whole or in part. It also provides a way for the two processes to test the line quality to see if they consider it good enough to set up a connection. Finally, the LCP protocol also allows lines to be taken down when they are no longer needed.</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The LCP frame types.</a:t>
            </a:r>
            <a:endParaRPr lang="en-US" dirty="0"/>
          </a:p>
        </p:txBody>
      </p:sp>
      <p:pic>
        <p:nvPicPr>
          <p:cNvPr id="43010" name="Picture 2"/>
          <p:cNvPicPr>
            <a:picLocks noGrp="1" noChangeAspect="1" noChangeArrowheads="1"/>
          </p:cNvPicPr>
          <p:nvPr>
            <p:ph idx="1"/>
          </p:nvPr>
        </p:nvPicPr>
        <p:blipFill>
          <a:blip r:embed="rId2"/>
          <a:srcRect/>
          <a:stretch>
            <a:fillRect/>
          </a:stretch>
        </p:blipFill>
        <p:spPr bwMode="auto">
          <a:xfrm>
            <a:off x="762000" y="1676400"/>
            <a:ext cx="7086600" cy="33059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t>The four Configure- types allow the initiator (I) to propose option values and the responder (R) to accept or reject them. In the latter case, the responder can make an alternative  proposal or announce that it is not willing to negotiate certain options at all. The options being negotiated and their proposed values are part of the LCP frames.</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lgn="just"/>
            <a:r>
              <a:rPr lang="en-US" dirty="0" smtClean="0"/>
              <a:t>The Terminate- codes shut a line down when it is no longer needed. The Code-reject and Protocol-reject codes indicate that the responder got something that it does not understand. This situation could mean that an undetected transmission error has occurred, but more likely it means that the initiator and responder are running different versions of the LCP protocol. The Echo- types are used to test the line quality. Finally, Discard-request help debugging. If either end is having trouble getting bits onto the wire, the programmer can use this type for testing. If it manages to get through, the receiver just throws it away, rather than taking some other action that might confuse the person doing the testing.</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algn="just"/>
            <a:r>
              <a:rPr lang="en-US" dirty="0" smtClean="0"/>
              <a:t>The options that can be negotiated include setting the maximum payload size for data frames, enabling authentication and choosing a protocol to use, enabling line-quality monitoring during normal operation, and selecting various header compression options. There is little to say about the NCP protocols in a general way. Each one is specific to some network layer protocol and allows configuration requests to be made that are specific to that protocol. For IP, for example, dynamic address assignment is the most important possibility.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457200" y="457200"/>
            <a:ext cx="8229600" cy="5865813"/>
          </a:xfrm>
          <a:prstGeom prst="rect">
            <a:avLst/>
          </a:prstGeom>
          <a:noFill/>
          <a:ln w="9360">
            <a:solidFill>
              <a:srgbClr val="FF33CC"/>
            </a:solidFill>
            <a:miter lim="800000"/>
            <a:headEnd/>
            <a:tailEnd/>
          </a:ln>
        </p:spPr>
        <p:txBody>
          <a:bodyPr/>
          <a:lstStyle/>
          <a:p>
            <a:pPr marL="338138" indent="-338138">
              <a:spcBef>
                <a:spcPts val="8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sz="3200" i="1">
                <a:solidFill>
                  <a:srgbClr val="CC9900"/>
                </a:solidFill>
              </a:rPr>
              <a:t>Acknowledged Connection-Oriented service</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The most sophisticated service the data link layer can provide to the network layer  </a:t>
            </a:r>
            <a:r>
              <a:rPr lang="en-US" i="1">
                <a:solidFill>
                  <a:srgbClr val="FF0066"/>
                </a:solidFill>
              </a:rPr>
              <a:t>is connection-oriented service.</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a:t>
            </a:r>
            <a:r>
              <a:rPr lang="en-US" i="1">
                <a:solidFill>
                  <a:srgbClr val="0000FF"/>
                </a:solidFill>
              </a:rPr>
              <a:t>The source and destination machines establish a connection before any data are transferred</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Each frame sent over the connection is numbered ,and the data link layer guarantees that each frame is received exactly once and that all frames are received in the right order</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When connection oriented service is used ,transfers go through three distinct phases. 	 </a:t>
            </a:r>
          </a:p>
          <a:p>
            <a:pPr marL="1335088" lvl="3" indent="-311150">
              <a:spcBef>
                <a:spcPts val="450"/>
              </a:spcBef>
              <a:buClr>
                <a:srgbClr val="3B812F"/>
              </a:buClr>
              <a:buSzPct val="7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800" i="1">
                <a:solidFill>
                  <a:srgbClr val="000000"/>
                </a:solidFill>
              </a:rPr>
              <a:t> </a:t>
            </a:r>
            <a:r>
              <a:rPr lang="en-US" sz="1800" i="1">
                <a:solidFill>
                  <a:srgbClr val="FF33CC"/>
                </a:solidFill>
              </a:rPr>
              <a:t>1) Connection established</a:t>
            </a:r>
          </a:p>
          <a:p>
            <a:pPr marL="1335088" lvl="3" indent="-311150">
              <a:spcBef>
                <a:spcPts val="450"/>
              </a:spcBef>
              <a:buClr>
                <a:srgbClr val="3B812F"/>
              </a:buClr>
              <a:buSzPct val="7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800" i="1">
                <a:solidFill>
                  <a:srgbClr val="FF33CC"/>
                </a:solidFill>
              </a:rPr>
              <a:t> 2) Data transferred</a:t>
            </a:r>
          </a:p>
          <a:p>
            <a:pPr marL="1335088" lvl="3" indent="-311150">
              <a:spcBef>
                <a:spcPts val="450"/>
              </a:spcBef>
              <a:buClr>
                <a:srgbClr val="3B812F"/>
              </a:buClr>
              <a:buSzPct val="7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800" i="1">
                <a:solidFill>
                  <a:srgbClr val="FF33CC"/>
                </a:solidFill>
              </a:rPr>
              <a:t> 3) connection Released</a:t>
            </a:r>
          </a:p>
          <a:p>
            <a:pPr marL="338138" indent="-338138">
              <a:spcBef>
                <a:spcPts val="45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1800" i="1">
              <a:solidFill>
                <a:srgbClr val="FF33CC"/>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i="1">
                <a:solidFill>
                  <a:srgbClr val="006633"/>
                </a:solidFill>
              </a:rPr>
              <a:t>Framing:</a:t>
            </a:r>
          </a:p>
        </p:txBody>
      </p:sp>
      <p:sp>
        <p:nvSpPr>
          <p:cNvPr id="11267" name="Text Box 2"/>
          <p:cNvSpPr txBox="1">
            <a:spLocks noChangeArrowheads="1"/>
          </p:cNvSpPr>
          <p:nvPr/>
        </p:nvSpPr>
        <p:spPr bwMode="auto">
          <a:xfrm>
            <a:off x="457200" y="990600"/>
            <a:ext cx="8229600" cy="51403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In order to provide service to the network layer the data link layer must use the </a:t>
            </a:r>
            <a:r>
              <a:rPr lang="en-US" i="1">
                <a:solidFill>
                  <a:srgbClr val="FF33CC"/>
                </a:solidFill>
              </a:rPr>
              <a:t>service provided to it by the physical layer</a:t>
            </a:r>
            <a:r>
              <a:rPr lang="en-US" i="1">
                <a:solidFill>
                  <a:srgbClr val="000000"/>
                </a:solidFill>
              </a:rPr>
              <a:t>.</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Physical layer is used to accept the </a:t>
            </a:r>
            <a:r>
              <a:rPr lang="en-US" i="1">
                <a:solidFill>
                  <a:srgbClr val="0000FF"/>
                </a:solidFill>
              </a:rPr>
              <a:t>raw bit stream</a:t>
            </a:r>
            <a:r>
              <a:rPr lang="en-US" i="1">
                <a:solidFill>
                  <a:srgbClr val="000000"/>
                </a:solidFill>
              </a:rPr>
              <a:t> and attempt to deliver it to the destination</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6633"/>
                </a:solidFill>
              </a:rPr>
              <a:t>The bit stream is not guaranteed to be error free</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The number of bits received may be less than ,equal to ,or more than the number of bits transmitted, and they may have different values </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It is up to the </a:t>
            </a:r>
            <a:r>
              <a:rPr lang="en-US" i="1">
                <a:solidFill>
                  <a:srgbClr val="990099"/>
                </a:solidFill>
              </a:rPr>
              <a:t>data link layer to detect and if necessary ,correct errors.</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The usual approach is for the data link layer to </a:t>
            </a:r>
            <a:r>
              <a:rPr lang="en-US" i="1">
                <a:solidFill>
                  <a:srgbClr val="0000FF"/>
                </a:solidFill>
              </a:rPr>
              <a:t>break the bit stream up into discrete frames and compute the checksum for each frame.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i="1">
                <a:solidFill>
                  <a:srgbClr val="006633"/>
                </a:solidFill>
              </a:rPr>
              <a:t>Framing:</a:t>
            </a:r>
          </a:p>
        </p:txBody>
      </p:sp>
      <p:sp>
        <p:nvSpPr>
          <p:cNvPr id="12291" name="Text Box 2"/>
          <p:cNvSpPr txBox="1">
            <a:spLocks noChangeArrowheads="1"/>
          </p:cNvSpPr>
          <p:nvPr/>
        </p:nvSpPr>
        <p:spPr bwMode="auto">
          <a:xfrm>
            <a:off x="457200" y="1066800"/>
            <a:ext cx="8229600" cy="54451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When a frame arrives at the destination ,the checksum is recomputed.</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If the newly computed checksum is different  from the one contained in the frame, the data link layer knows that an error has occurred and take steps to deal with it.</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600">
                <a:solidFill>
                  <a:srgbClr val="000000"/>
                </a:solidFill>
                <a:latin typeface="Arial" pitchFamily="34" charset="0"/>
              </a:rPr>
              <a:t> </a:t>
            </a:r>
            <a:r>
              <a:rPr lang="en-US" i="1">
                <a:solidFill>
                  <a:srgbClr val="0000FF"/>
                </a:solidFill>
              </a:rPr>
              <a:t>e.g., discarding the bad frame and possibly also sending back an error report</a:t>
            </a:r>
            <a:r>
              <a:rPr lang="en-US" i="1">
                <a:solidFill>
                  <a:srgbClr val="000000"/>
                </a:solidFill>
              </a:rPr>
              <a:t> </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a:t>
            </a:r>
            <a:r>
              <a:rPr lang="en-US" i="1">
                <a:solidFill>
                  <a:srgbClr val="000000"/>
                </a:solidFill>
              </a:rPr>
              <a:t>Breaking the bit stream up into frames is more difficult than it at first appears, One way to achieve this framing is to insert time gaps between frames, much like the spaces between words in ordinary text.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Methods:</a:t>
            </a:r>
          </a:p>
        </p:txBody>
      </p:sp>
      <p:sp>
        <p:nvSpPr>
          <p:cNvPr id="13315" name="Text Box 2"/>
          <p:cNvSpPr txBox="1">
            <a:spLocks noChangeArrowheads="1"/>
          </p:cNvSpPr>
          <p:nvPr/>
        </p:nvSpPr>
        <p:spPr bwMode="auto">
          <a:xfrm>
            <a:off x="457200" y="990600"/>
            <a:ext cx="8229600" cy="4495800"/>
          </a:xfrm>
          <a:prstGeom prst="rect">
            <a:avLst/>
          </a:prstGeom>
          <a:noFill/>
          <a:ln w="9360">
            <a:solidFill>
              <a:srgbClr val="FF33CC"/>
            </a:solidFill>
            <a:miter lim="800000"/>
            <a:headEnd/>
            <a:tailEnd/>
          </a:ln>
        </p:spPr>
        <p:txBody>
          <a:bodyPr/>
          <a:lstStyle/>
          <a:p>
            <a:pPr marL="342900" indent="-338138">
              <a:lnSpc>
                <a:spcPct val="90000"/>
              </a:lnSpc>
              <a:spcBef>
                <a:spcPts val="65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sz="2600">
                <a:solidFill>
                  <a:srgbClr val="000000"/>
                </a:solidFill>
                <a:latin typeface="Arial" pitchFamily="34" charset="0"/>
              </a:rPr>
              <a:t> </a:t>
            </a: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i="1">
                <a:solidFill>
                  <a:srgbClr val="3333FF"/>
                </a:solidFill>
              </a:rPr>
              <a:t>1) character count</a:t>
            </a: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i="1">
              <a:solidFill>
                <a:srgbClr val="3333FF"/>
              </a:solidFill>
            </a:endParaRP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i="1">
                <a:solidFill>
                  <a:srgbClr val="3333FF"/>
                </a:solidFill>
              </a:rPr>
              <a:t> 2) Flag bytes with byte stuffing</a:t>
            </a: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i="1">
              <a:solidFill>
                <a:srgbClr val="3333FF"/>
              </a:solidFill>
            </a:endParaRP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i="1">
                <a:solidFill>
                  <a:srgbClr val="3333FF"/>
                </a:solidFill>
              </a:rPr>
              <a:t> 3) starting and ending flags, with bit stuffing</a:t>
            </a: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i="1">
              <a:solidFill>
                <a:srgbClr val="3333FF"/>
              </a:solidFill>
            </a:endParaRPr>
          </a:p>
          <a:p>
            <a:pPr marL="342900" indent="-338138">
              <a:lnSpc>
                <a:spcPct val="90000"/>
              </a:lnSpc>
              <a:spcBef>
                <a:spcPts val="600"/>
              </a:spcBef>
              <a:buClrTx/>
              <a:buSzPct val="65000"/>
              <a:buFontTx/>
              <a:buNone/>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r>
              <a:rPr lang="en-US" i="1">
                <a:solidFill>
                  <a:srgbClr val="3333FF"/>
                </a:solidFill>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i="1">
                <a:solidFill>
                  <a:srgbClr val="006633"/>
                </a:solidFill>
              </a:rPr>
              <a:t>Character count:</a:t>
            </a:r>
          </a:p>
        </p:txBody>
      </p:sp>
      <p:grpSp>
        <p:nvGrpSpPr>
          <p:cNvPr id="2" name="Group 2"/>
          <p:cNvGrpSpPr>
            <a:grpSpLocks/>
          </p:cNvGrpSpPr>
          <p:nvPr/>
        </p:nvGrpSpPr>
        <p:grpSpPr bwMode="auto">
          <a:xfrm>
            <a:off x="457200" y="990600"/>
            <a:ext cx="7920038" cy="2509838"/>
            <a:chOff x="288" y="624"/>
            <a:chExt cx="4989" cy="1581"/>
          </a:xfrm>
        </p:grpSpPr>
        <p:pic>
          <p:nvPicPr>
            <p:cNvPr id="14342" name="Picture 3"/>
            <p:cNvPicPr>
              <a:picLocks noChangeAspect="1" noChangeArrowheads="1"/>
            </p:cNvPicPr>
            <p:nvPr/>
          </p:nvPicPr>
          <p:blipFill>
            <a:blip r:embed="rId3"/>
            <a:srcRect/>
            <a:stretch>
              <a:fillRect/>
            </a:stretch>
          </p:blipFill>
          <p:spPr bwMode="auto">
            <a:xfrm>
              <a:off x="288" y="624"/>
              <a:ext cx="4989" cy="1581"/>
            </a:xfrm>
            <a:prstGeom prst="rect">
              <a:avLst/>
            </a:prstGeom>
            <a:noFill/>
            <a:ln w="9525">
              <a:noFill/>
              <a:round/>
              <a:headEnd/>
              <a:tailEnd/>
            </a:ln>
          </p:spPr>
        </p:pic>
        <p:sp>
          <p:nvSpPr>
            <p:cNvPr id="14343" name="Text Box 4"/>
            <p:cNvSpPr txBox="1">
              <a:spLocks noChangeArrowheads="1"/>
            </p:cNvSpPr>
            <p:nvPr/>
          </p:nvSpPr>
          <p:spPr bwMode="auto">
            <a:xfrm>
              <a:off x="288" y="624"/>
              <a:ext cx="4989" cy="1581"/>
            </a:xfrm>
            <a:prstGeom prst="rect">
              <a:avLst/>
            </a:prstGeom>
            <a:noFill/>
            <a:ln w="9525">
              <a:noFill/>
              <a:round/>
              <a:headEnd/>
              <a:tailEnd/>
            </a:ln>
          </p:spPr>
          <p:txBody>
            <a:bodyPr wrap="none" anchor="ctr"/>
            <a:lstStyle/>
            <a:p>
              <a:endParaRPr lang="en-US"/>
            </a:p>
          </p:txBody>
        </p:sp>
      </p:grpSp>
      <p:sp>
        <p:nvSpPr>
          <p:cNvPr id="14340" name="Text Box 5"/>
          <p:cNvSpPr txBox="1">
            <a:spLocks noChangeArrowheads="1"/>
          </p:cNvSpPr>
          <p:nvPr/>
        </p:nvSpPr>
        <p:spPr bwMode="auto">
          <a:xfrm>
            <a:off x="304800" y="4114800"/>
            <a:ext cx="8305800" cy="2112963"/>
          </a:xfrm>
          <a:prstGeom prst="rect">
            <a:avLst/>
          </a:prstGeom>
          <a:noFill/>
          <a:ln w="9360">
            <a:solidFill>
              <a:srgbClr val="FF33CC"/>
            </a:solidFill>
            <a:miter lim="800000"/>
            <a:headEnd/>
            <a:tailEnd/>
          </a:ln>
        </p:spPr>
        <p:txBody>
          <a:bodyPr lIns="90000" tIns="46800" rIns="90000" bIns="46800">
            <a:spAutoFit/>
          </a:bodyPr>
          <a:lstStyle/>
          <a:p>
            <a:pPr>
              <a:spcBef>
                <a:spcPts val="150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    The first framing method uses a field in the header to specify the number of characters in the frame.</a:t>
            </a:r>
          </a:p>
          <a:p>
            <a:pPr>
              <a:spcBef>
                <a:spcPts val="150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    When the data link layer in the destination sees the character count ,it knows how many characters follow and hence where the end of the frame is.</a:t>
            </a:r>
          </a:p>
        </p:txBody>
      </p:sp>
      <p:sp>
        <p:nvSpPr>
          <p:cNvPr id="14341" name="Text Box 6"/>
          <p:cNvSpPr txBox="1">
            <a:spLocks noChangeArrowheads="1"/>
          </p:cNvSpPr>
          <p:nvPr/>
        </p:nvSpPr>
        <p:spPr bwMode="auto">
          <a:xfrm>
            <a:off x="762000" y="3581400"/>
            <a:ext cx="7543800" cy="460375"/>
          </a:xfrm>
          <a:prstGeom prst="rect">
            <a:avLst/>
          </a:prstGeom>
          <a:noFill/>
          <a:ln w="9525">
            <a:noFill/>
            <a:round/>
            <a:headEnd/>
            <a:tailEnd/>
          </a:ln>
        </p:spPr>
        <p:txBody>
          <a:bodyPr lIns="90000" tIns="46800" rIns="90000" bIns="46800">
            <a:spAutoFit/>
          </a:bodyPr>
          <a:lstStyle/>
          <a:p>
            <a:pPr>
              <a:spcBef>
                <a:spcPts val="1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6633"/>
                </a:solidFill>
              </a:rPr>
              <a:t>A character stream  a) with out errors  b) with one error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i="1">
                <a:solidFill>
                  <a:srgbClr val="006633"/>
                </a:solidFill>
              </a:rPr>
              <a:t>Character count:</a:t>
            </a:r>
          </a:p>
        </p:txBody>
      </p:sp>
      <p:sp>
        <p:nvSpPr>
          <p:cNvPr id="15363" name="Text Box 2"/>
          <p:cNvSpPr txBox="1">
            <a:spLocks noChangeArrowheads="1"/>
          </p:cNvSpPr>
          <p:nvPr/>
        </p:nvSpPr>
        <p:spPr bwMode="auto">
          <a:xfrm>
            <a:off x="457200" y="1066800"/>
            <a:ext cx="8229600" cy="5205413"/>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i="1">
                <a:solidFill>
                  <a:srgbClr val="000000"/>
                </a:solidFill>
              </a:rPr>
              <a:t> The trouble with this algorithm is that the count can be garbled  by a transmission error.</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For example, if the character count of  5 in the second  frame becomes a 7,the destination will get out of synchronization and will be unable to locate the start of the next frame.</a:t>
            </a:r>
          </a:p>
          <a:p>
            <a:pPr marL="338138" indent="-338138">
              <a:lnSpc>
                <a:spcPct val="90000"/>
              </a:lnSpc>
              <a:spcBef>
                <a:spcPts val="625"/>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a:t>
            </a:r>
            <a:r>
              <a:rPr lang="en-US" sz="2500" i="1">
                <a:solidFill>
                  <a:srgbClr val="0000FF"/>
                </a:solidFill>
              </a:rPr>
              <a:t>Disadvantages:</a:t>
            </a:r>
            <a:r>
              <a:rPr lang="en-US" sz="2500" i="1">
                <a:solidFill>
                  <a:srgbClr val="000000"/>
                </a:solidFill>
              </a:rPr>
              <a:t> </a:t>
            </a:r>
          </a:p>
          <a:p>
            <a:pPr marL="665163" lvl="1" indent="-325438">
              <a:lnSpc>
                <a:spcPct val="90000"/>
              </a:lnSpc>
              <a:spcBef>
                <a:spcPts val="55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a:solidFill>
                  <a:srgbClr val="000000"/>
                </a:solidFill>
              </a:rPr>
              <a:t> </a:t>
            </a:r>
            <a:r>
              <a:rPr lang="en-US" sz="2200" i="1">
                <a:solidFill>
                  <a:srgbClr val="000000"/>
                </a:solidFill>
              </a:rPr>
              <a:t>The count can be garbled by the transmission error</a:t>
            </a:r>
          </a:p>
          <a:p>
            <a:pPr marL="665163" lvl="1" indent="-325438">
              <a:lnSpc>
                <a:spcPct val="90000"/>
              </a:lnSpc>
              <a:spcBef>
                <a:spcPts val="55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i="1">
                <a:solidFill>
                  <a:srgbClr val="000000"/>
                </a:solidFill>
              </a:rPr>
              <a:t> Resynchronization is not possible Even if with checksum, the receiver knows that the frame is bad there is no way to tell where the next frame starts.</a:t>
            </a:r>
          </a:p>
          <a:p>
            <a:pPr marL="665163" lvl="1" indent="-325438">
              <a:lnSpc>
                <a:spcPct val="90000"/>
              </a:lnSpc>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Asking for retransmission doesn’t help either because the start of the retransmitted frame is not known</a:t>
            </a:r>
          </a:p>
          <a:p>
            <a:pPr marL="665163" lvl="1" indent="-325438">
              <a:lnSpc>
                <a:spcPct val="90000"/>
              </a:lnSpc>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No longer used</a:t>
            </a:r>
          </a:p>
          <a:p>
            <a:pPr marL="338138" indent="-338138">
              <a:lnSpc>
                <a:spcPct val="9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277813"/>
            <a:ext cx="8224838" cy="865187"/>
          </a:xfrm>
        </p:spPr>
        <p:txBody>
          <a:bodyPr/>
          <a:lstStyle/>
          <a:p>
            <a:pPr eaLnBrk="1" hangingPunct="1">
              <a:buFont typeface="Times New Roman" pitchFamily="16" charset="0"/>
              <a:buNone/>
              <a:defRPr/>
            </a:pPr>
            <a:r>
              <a:rPr lang="en-US" i="1" dirty="0" smtClean="0">
                <a:solidFill>
                  <a:schemeClr val="accent1">
                    <a:lumMod val="50000"/>
                  </a:schemeClr>
                </a:solidFill>
                <a:latin typeface="Times New Roman" pitchFamily="18" charset="0"/>
                <a:cs typeface="Times New Roman" pitchFamily="18" charset="0"/>
              </a:rPr>
              <a:t>Character Stuffing/Byte Stuffing </a:t>
            </a:r>
            <a:endParaRPr lang="en-US" dirty="0" smtClean="0">
              <a:solidFill>
                <a:schemeClr val="accent1">
                  <a:lumMod val="50000"/>
                </a:schemeClr>
              </a:solidFill>
              <a:latin typeface="Times New Roman" pitchFamily="18" charset="0"/>
              <a:cs typeface="Times New Roman" pitchFamily="18" charset="0"/>
            </a:endParaRPr>
          </a:p>
        </p:txBody>
      </p:sp>
      <p:sp>
        <p:nvSpPr>
          <p:cNvPr id="12291" name="Rectangle 3"/>
          <p:cNvSpPr>
            <a:spLocks noGrp="1" noChangeArrowheads="1"/>
          </p:cNvSpPr>
          <p:nvPr>
            <p:ph type="body" idx="1"/>
          </p:nvPr>
        </p:nvSpPr>
        <p:spPr>
          <a:xfrm>
            <a:off x="576263" y="5562600"/>
            <a:ext cx="8567737" cy="685800"/>
          </a:xfrm>
        </p:spPr>
        <p:txBody>
          <a:bodyPr rtlCol="0">
            <a:normAutofit fontScale="70000" lnSpcReduction="20000"/>
          </a:bodyPr>
          <a:lstStyle/>
          <a:p>
            <a:pPr eaLnBrk="1" fontAlgn="auto" hangingPunct="1">
              <a:lnSpc>
                <a:spcPct val="90000"/>
              </a:lnSpc>
              <a:spcAft>
                <a:spcPts val="0"/>
              </a:spcAft>
              <a:buFontTx/>
              <a:buNone/>
              <a:defRPr/>
            </a:pPr>
            <a:r>
              <a:rPr lang="en-US" dirty="0">
                <a:solidFill>
                  <a:schemeClr val="accent2"/>
                </a:solidFill>
              </a:rPr>
              <a:t>(a)</a:t>
            </a:r>
            <a:r>
              <a:rPr lang="en-US" dirty="0"/>
              <a:t> A frame delimited by flag bytes.</a:t>
            </a:r>
          </a:p>
          <a:p>
            <a:pPr eaLnBrk="1" fontAlgn="auto" hangingPunct="1">
              <a:lnSpc>
                <a:spcPct val="90000"/>
              </a:lnSpc>
              <a:spcAft>
                <a:spcPts val="0"/>
              </a:spcAft>
              <a:buFontTx/>
              <a:buNone/>
              <a:defRPr/>
            </a:pPr>
            <a:r>
              <a:rPr lang="en-US" dirty="0">
                <a:solidFill>
                  <a:schemeClr val="accent2"/>
                </a:solidFill>
              </a:rPr>
              <a:t>(b)</a:t>
            </a:r>
            <a:r>
              <a:rPr lang="en-US" dirty="0"/>
              <a:t> Four examples of byte sequences before and after stuffing.</a:t>
            </a:r>
          </a:p>
        </p:txBody>
      </p:sp>
      <p:pic>
        <p:nvPicPr>
          <p:cNvPr id="16388" name="Picture 4" descr="3-05"/>
          <p:cNvPicPr>
            <a:picLocks noChangeAspect="1" noChangeArrowheads="1"/>
          </p:cNvPicPr>
          <p:nvPr/>
        </p:nvPicPr>
        <p:blipFill>
          <a:blip r:embed="rId2"/>
          <a:srcRect/>
          <a:stretch>
            <a:fillRect/>
          </a:stretch>
        </p:blipFill>
        <p:spPr bwMode="auto">
          <a:xfrm>
            <a:off x="1066800" y="1544638"/>
            <a:ext cx="7315200" cy="376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noFill/>
        </p:spPr>
        <p:txBody>
          <a:bodyPr/>
          <a:lstStyle/>
          <a:p>
            <a:pPr eaLnBrk="1" hangingPunct="1"/>
            <a:r>
              <a:rPr lang="en-US" smtClean="0">
                <a:solidFill>
                  <a:schemeClr val="tx1"/>
                </a:solidFill>
              </a:rPr>
              <a:t>Data Link layer cont.</a:t>
            </a:r>
          </a:p>
        </p:txBody>
      </p:sp>
      <p:sp>
        <p:nvSpPr>
          <p:cNvPr id="13" name="Slide Number Placeholder 12"/>
          <p:cNvSpPr>
            <a:spLocks noGrp="1"/>
          </p:cNvSpPr>
          <p:nvPr>
            <p:ph type="sldNum" sz="quarter" idx="12"/>
          </p:nvPr>
        </p:nvSpPr>
        <p:spPr/>
        <p:txBody>
          <a:bodyPr/>
          <a:lstStyle/>
          <a:p>
            <a:pPr>
              <a:defRPr/>
            </a:pPr>
            <a:fld id="{2EBA7849-20A8-4A22-ACAC-AA14D1C4BE55}" type="slidenum">
              <a:rPr lang="en-US"/>
              <a:pPr>
                <a:defRPr/>
              </a:pPr>
              <a:t>2</a:t>
            </a:fld>
            <a:endParaRPr lang="en-US" dirty="0"/>
          </a:p>
        </p:txBody>
      </p:sp>
      <p:sp>
        <p:nvSpPr>
          <p:cNvPr id="147459" name="Rectangle 3"/>
          <p:cNvSpPr>
            <a:spLocks noChangeArrowheads="1"/>
          </p:cNvSpPr>
          <p:nvPr/>
        </p:nvSpPr>
        <p:spPr bwMode="auto">
          <a:xfrm>
            <a:off x="685800" y="5664200"/>
            <a:ext cx="1879600" cy="431800"/>
          </a:xfrm>
          <a:prstGeom prst="rect">
            <a:avLst/>
          </a:prstGeom>
          <a:solidFill>
            <a:schemeClr val="tx2"/>
          </a:solidFill>
          <a:ln w="25400">
            <a:solidFill>
              <a:srgbClr val="000000"/>
            </a:solidFill>
            <a:miter lim="800000"/>
            <a:headEnd/>
            <a:tailEnd/>
          </a:ln>
          <a:effectLst>
            <a:outerShdw dist="107763" dir="2700000" algn="ctr" rotWithShape="0">
              <a:srgbClr val="000000"/>
            </a:outerShdw>
          </a:effectLst>
        </p:spPr>
        <p:txBody>
          <a:bodyPr wrap="none" anchor="ctr"/>
          <a:lstStyle/>
          <a:p>
            <a:pPr>
              <a:defRPr/>
            </a:pPr>
            <a:endParaRPr lang="en-US"/>
          </a:p>
        </p:txBody>
      </p:sp>
      <p:sp>
        <p:nvSpPr>
          <p:cNvPr id="16389" name="Rectangle 4"/>
          <p:cNvSpPr>
            <a:spLocks noChangeArrowheads="1"/>
          </p:cNvSpPr>
          <p:nvPr/>
        </p:nvSpPr>
        <p:spPr bwMode="auto">
          <a:xfrm>
            <a:off x="735013" y="5683250"/>
            <a:ext cx="1857375" cy="393700"/>
          </a:xfrm>
          <a:prstGeom prst="rect">
            <a:avLst/>
          </a:prstGeom>
          <a:solidFill>
            <a:schemeClr val="tx2"/>
          </a:solidFill>
          <a:ln w="12700">
            <a:noFill/>
            <a:miter lim="800000"/>
            <a:headEnd/>
            <a:tailEnd/>
          </a:ln>
        </p:spPr>
        <p:txBody>
          <a:bodyPr wrap="none" lIns="90488" tIns="44450" rIns="90488" bIns="44450">
            <a:spAutoFit/>
          </a:bodyPr>
          <a:lstStyle/>
          <a:p>
            <a:pPr eaLnBrk="0" hangingPunct="0"/>
            <a:r>
              <a:rPr lang="en-US" sz="2000" b="1">
                <a:solidFill>
                  <a:srgbClr val="000000"/>
                </a:solidFill>
                <a:latin typeface="Courier New" pitchFamily="49" charset="0"/>
              </a:rPr>
              <a:t>10110110101</a:t>
            </a:r>
          </a:p>
        </p:txBody>
      </p:sp>
      <p:sp>
        <p:nvSpPr>
          <p:cNvPr id="147461" name="Rectangle 5"/>
          <p:cNvSpPr>
            <a:spLocks noChangeArrowheads="1"/>
          </p:cNvSpPr>
          <p:nvPr/>
        </p:nvSpPr>
        <p:spPr bwMode="auto">
          <a:xfrm>
            <a:off x="3352800" y="5664200"/>
            <a:ext cx="1879600" cy="431800"/>
          </a:xfrm>
          <a:prstGeom prst="rect">
            <a:avLst/>
          </a:prstGeom>
          <a:solidFill>
            <a:schemeClr val="tx2"/>
          </a:solidFill>
          <a:ln w="25400">
            <a:solidFill>
              <a:srgbClr val="000000"/>
            </a:solidFill>
            <a:miter lim="800000"/>
            <a:headEnd/>
            <a:tailEnd/>
          </a:ln>
          <a:effectLst>
            <a:outerShdw dist="107763" dir="2700000" algn="ctr" rotWithShape="0">
              <a:srgbClr val="000000"/>
            </a:outerShdw>
          </a:effectLst>
        </p:spPr>
        <p:txBody>
          <a:bodyPr wrap="none" anchor="ctr"/>
          <a:lstStyle/>
          <a:p>
            <a:pPr>
              <a:defRPr/>
            </a:pPr>
            <a:endParaRPr lang="en-US"/>
          </a:p>
        </p:txBody>
      </p:sp>
      <p:sp>
        <p:nvSpPr>
          <p:cNvPr id="16391" name="Rectangle 6"/>
          <p:cNvSpPr>
            <a:spLocks noChangeArrowheads="1"/>
          </p:cNvSpPr>
          <p:nvPr/>
        </p:nvSpPr>
        <p:spPr bwMode="auto">
          <a:xfrm>
            <a:off x="3402013" y="5683250"/>
            <a:ext cx="1857375" cy="393700"/>
          </a:xfrm>
          <a:prstGeom prst="rect">
            <a:avLst/>
          </a:prstGeom>
          <a:solidFill>
            <a:schemeClr val="tx2"/>
          </a:solidFill>
          <a:ln w="12700">
            <a:noFill/>
            <a:miter lim="800000"/>
            <a:headEnd/>
            <a:tailEnd/>
          </a:ln>
        </p:spPr>
        <p:txBody>
          <a:bodyPr wrap="none" lIns="90488" tIns="44450" rIns="90488" bIns="44450">
            <a:spAutoFit/>
          </a:bodyPr>
          <a:lstStyle/>
          <a:p>
            <a:pPr eaLnBrk="0" hangingPunct="0"/>
            <a:r>
              <a:rPr lang="en-US" sz="2000" b="1">
                <a:solidFill>
                  <a:srgbClr val="000000"/>
                </a:solidFill>
                <a:latin typeface="Courier New" pitchFamily="49" charset="0"/>
              </a:rPr>
              <a:t>01100010011</a:t>
            </a:r>
          </a:p>
        </p:txBody>
      </p:sp>
      <p:sp>
        <p:nvSpPr>
          <p:cNvPr id="147463" name="Rectangle 7"/>
          <p:cNvSpPr>
            <a:spLocks noChangeArrowheads="1"/>
          </p:cNvSpPr>
          <p:nvPr/>
        </p:nvSpPr>
        <p:spPr bwMode="auto">
          <a:xfrm>
            <a:off x="6019800" y="5664200"/>
            <a:ext cx="1879600" cy="431800"/>
          </a:xfrm>
          <a:prstGeom prst="rect">
            <a:avLst/>
          </a:prstGeom>
          <a:solidFill>
            <a:schemeClr val="tx2"/>
          </a:solidFill>
          <a:ln w="25400">
            <a:solidFill>
              <a:srgbClr val="000000"/>
            </a:solidFill>
            <a:miter lim="800000"/>
            <a:headEnd/>
            <a:tailEnd/>
          </a:ln>
          <a:effectLst>
            <a:outerShdw dist="107763" dir="2700000" algn="ctr" rotWithShape="0">
              <a:srgbClr val="000000"/>
            </a:outerShdw>
          </a:effectLst>
        </p:spPr>
        <p:txBody>
          <a:bodyPr wrap="none" anchor="ctr"/>
          <a:lstStyle/>
          <a:p>
            <a:pPr>
              <a:defRPr/>
            </a:pPr>
            <a:endParaRPr lang="en-US"/>
          </a:p>
        </p:txBody>
      </p:sp>
      <p:sp>
        <p:nvSpPr>
          <p:cNvPr id="16393" name="Rectangle 8"/>
          <p:cNvSpPr>
            <a:spLocks noChangeArrowheads="1"/>
          </p:cNvSpPr>
          <p:nvPr/>
        </p:nvSpPr>
        <p:spPr bwMode="auto">
          <a:xfrm>
            <a:off x="6069013" y="5683250"/>
            <a:ext cx="1857375" cy="393700"/>
          </a:xfrm>
          <a:prstGeom prst="rect">
            <a:avLst/>
          </a:prstGeom>
          <a:solidFill>
            <a:schemeClr val="tx2"/>
          </a:solidFill>
          <a:ln w="12700">
            <a:noFill/>
            <a:miter lim="800000"/>
            <a:headEnd/>
            <a:tailEnd/>
          </a:ln>
        </p:spPr>
        <p:txBody>
          <a:bodyPr wrap="none" lIns="90488" tIns="44450" rIns="90488" bIns="44450">
            <a:spAutoFit/>
          </a:bodyPr>
          <a:lstStyle/>
          <a:p>
            <a:pPr eaLnBrk="0" hangingPunct="0"/>
            <a:r>
              <a:rPr lang="en-US" sz="2000" b="1">
                <a:solidFill>
                  <a:srgbClr val="000000"/>
                </a:solidFill>
                <a:latin typeface="Courier New" pitchFamily="49" charset="0"/>
              </a:rPr>
              <a:t>10110000001</a:t>
            </a:r>
          </a:p>
        </p:txBody>
      </p:sp>
      <p:sp>
        <p:nvSpPr>
          <p:cNvPr id="16394" name="Line 9"/>
          <p:cNvSpPr>
            <a:spLocks noChangeShapeType="1"/>
          </p:cNvSpPr>
          <p:nvPr/>
        </p:nvSpPr>
        <p:spPr bwMode="auto">
          <a:xfrm>
            <a:off x="2603500" y="5880100"/>
            <a:ext cx="711200" cy="0"/>
          </a:xfrm>
          <a:prstGeom prst="line">
            <a:avLst/>
          </a:prstGeom>
          <a:noFill/>
          <a:ln w="50800">
            <a:solidFill>
              <a:schemeClr val="hlink"/>
            </a:solidFill>
            <a:round/>
            <a:headEnd/>
            <a:tailEnd type="triangle" w="med" len="med"/>
          </a:ln>
        </p:spPr>
        <p:txBody>
          <a:bodyPr wrap="none" anchor="ctr"/>
          <a:lstStyle/>
          <a:p>
            <a:endParaRPr lang="en-US"/>
          </a:p>
        </p:txBody>
      </p:sp>
      <p:sp>
        <p:nvSpPr>
          <p:cNvPr id="16395" name="Line 10"/>
          <p:cNvSpPr>
            <a:spLocks noChangeShapeType="1"/>
          </p:cNvSpPr>
          <p:nvPr/>
        </p:nvSpPr>
        <p:spPr bwMode="auto">
          <a:xfrm>
            <a:off x="5270500" y="5880100"/>
            <a:ext cx="711200" cy="0"/>
          </a:xfrm>
          <a:prstGeom prst="line">
            <a:avLst/>
          </a:prstGeom>
          <a:noFill/>
          <a:ln w="50800">
            <a:solidFill>
              <a:schemeClr val="hlink"/>
            </a:solidFill>
            <a:round/>
            <a:headEnd/>
            <a:tailEnd type="triangle" w="med" len="med"/>
          </a:ln>
        </p:spPr>
        <p:txBody>
          <a:bodyPr wrap="none" anchor="ctr"/>
          <a:lstStyle/>
          <a:p>
            <a:endParaRPr lang="en-US"/>
          </a:p>
        </p:txBody>
      </p:sp>
      <p:sp>
        <p:nvSpPr>
          <p:cNvPr id="16396" name="Line 11"/>
          <p:cNvSpPr>
            <a:spLocks noChangeShapeType="1"/>
          </p:cNvSpPr>
          <p:nvPr/>
        </p:nvSpPr>
        <p:spPr bwMode="auto">
          <a:xfrm>
            <a:off x="7937500" y="5880100"/>
            <a:ext cx="711200" cy="0"/>
          </a:xfrm>
          <a:prstGeom prst="line">
            <a:avLst/>
          </a:prstGeom>
          <a:noFill/>
          <a:ln w="50800">
            <a:solidFill>
              <a:schemeClr val="hlink"/>
            </a:solidFill>
            <a:round/>
            <a:headEnd/>
            <a:tailEnd type="triangle" w="med" len="med"/>
          </a:ln>
        </p:spPr>
        <p:txBody>
          <a:bodyPr wrap="none" anchor="ctr"/>
          <a:lstStyle/>
          <a:p>
            <a:endParaRPr lang="en-US"/>
          </a:p>
        </p:txBody>
      </p:sp>
      <p:pic>
        <p:nvPicPr>
          <p:cNvPr id="16397" name="Picture 12"/>
          <p:cNvPicPr>
            <a:picLocks noChangeAspect="1" noChangeArrowheads="1"/>
          </p:cNvPicPr>
          <p:nvPr/>
        </p:nvPicPr>
        <p:blipFill>
          <a:blip r:embed="rId2"/>
          <a:srcRect/>
          <a:stretch>
            <a:fillRect/>
          </a:stretch>
        </p:blipFill>
        <p:spPr bwMode="auto">
          <a:xfrm>
            <a:off x="428625" y="1981200"/>
            <a:ext cx="8181975" cy="2714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i="1" dirty="0" smtClean="0">
                <a:solidFill>
                  <a:schemeClr val="accent1">
                    <a:lumMod val="50000"/>
                  </a:schemeClr>
                </a:solidFill>
                <a:latin typeface="Times New Roman" pitchFamily="18" charset="0"/>
                <a:cs typeface="Times New Roman" pitchFamily="18" charset="0"/>
              </a:rPr>
              <a:t>Character Stuffing/Byte Stuffing </a:t>
            </a:r>
            <a:endParaRPr lang="en-US" dirty="0"/>
          </a:p>
        </p:txBody>
      </p:sp>
      <p:sp>
        <p:nvSpPr>
          <p:cNvPr id="17411" name="Content Placeholder 2"/>
          <p:cNvSpPr>
            <a:spLocks noGrp="1"/>
          </p:cNvSpPr>
          <p:nvPr>
            <p:ph idx="1"/>
          </p:nvPr>
        </p:nvSpPr>
        <p:spPr/>
        <p:txBody>
          <a:bodyPr/>
          <a:lstStyle/>
          <a:p>
            <a:endParaRPr lang="en-US" smtClean="0"/>
          </a:p>
        </p:txBody>
      </p:sp>
      <p:pic>
        <p:nvPicPr>
          <p:cNvPr id="17412" name="Picture 4" descr="https://media.geeksforgeeks.org/wp-content/uploads/Bit_Byte_Stuffing_1.jpg"/>
          <p:cNvPicPr>
            <a:picLocks noChangeAspect="1" noChangeArrowheads="1"/>
          </p:cNvPicPr>
          <p:nvPr/>
        </p:nvPicPr>
        <p:blipFill>
          <a:blip r:embed="rId2"/>
          <a:srcRect/>
          <a:stretch>
            <a:fillRect/>
          </a:stretch>
        </p:blipFill>
        <p:spPr bwMode="auto">
          <a:xfrm>
            <a:off x="533400" y="1752600"/>
            <a:ext cx="8229600"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457200" y="609600"/>
            <a:ext cx="8229600" cy="4911725"/>
          </a:xfrm>
          <a:prstGeom prst="rect">
            <a:avLst/>
          </a:prstGeom>
          <a:noFill/>
          <a:ln w="9360">
            <a:solidFill>
              <a:srgbClr val="FF33CC"/>
            </a:solidFill>
            <a:miter lim="800000"/>
            <a:headEnd/>
            <a:tailEnd/>
          </a:ln>
        </p:spPr>
        <p:txBody>
          <a:bodyPr/>
          <a:lstStyle/>
          <a:p>
            <a:pPr marL="338138" indent="-338138">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The second transmission method gets around the   problem of </a:t>
            </a:r>
            <a:r>
              <a:rPr lang="en-US" sz="2800" i="1">
                <a:solidFill>
                  <a:srgbClr val="FF33CC"/>
                </a:solidFill>
              </a:rPr>
              <a:t>Resynchronization called character stuffing</a:t>
            </a:r>
            <a:r>
              <a:rPr lang="en-US" sz="2800" i="1">
                <a:solidFill>
                  <a:srgbClr val="000000"/>
                </a:solidFill>
              </a:rPr>
              <a:t>.</a:t>
            </a:r>
          </a:p>
          <a:p>
            <a:pPr marL="338138" indent="-338138">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Most protocols used the same byte ,called flag byte, as both the starting and ending delimiter as </a:t>
            </a:r>
            <a:r>
              <a:rPr lang="en-US" sz="2800" i="1">
                <a:solidFill>
                  <a:srgbClr val="990099"/>
                </a:solidFill>
              </a:rPr>
              <a:t>FLAG.</a:t>
            </a:r>
          </a:p>
          <a:p>
            <a:pPr marL="338138" indent="-338138">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Two consecutive flag bytes indicate the end of one frame and start of  the next one.</a:t>
            </a:r>
          </a:p>
          <a:p>
            <a:pPr marL="338138" indent="-338138">
              <a:spcBef>
                <a:spcPts val="7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457200" y="277813"/>
            <a:ext cx="8229600" cy="169227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500" i="1">
                <a:solidFill>
                  <a:srgbClr val="006633"/>
                </a:solidFill>
              </a:rPr>
              <a:t>Starting and ending flags, with bit stuffing</a:t>
            </a:r>
            <a:br>
              <a:rPr lang="en-US" sz="3500" i="1">
                <a:solidFill>
                  <a:srgbClr val="006633"/>
                </a:solidFill>
              </a:rPr>
            </a:br>
            <a:r>
              <a:rPr lang="en-US" sz="3500" i="1">
                <a:solidFill>
                  <a:srgbClr val="006633"/>
                </a:solidFill>
              </a:rPr>
              <a:t/>
            </a:r>
            <a:br>
              <a:rPr lang="en-US" sz="3500" i="1">
                <a:solidFill>
                  <a:srgbClr val="006633"/>
                </a:solidFill>
              </a:rPr>
            </a:br>
            <a:endParaRPr lang="en-US" sz="3500" i="1">
              <a:solidFill>
                <a:srgbClr val="006633"/>
              </a:solidFill>
            </a:endParaRPr>
          </a:p>
        </p:txBody>
      </p:sp>
      <p:sp>
        <p:nvSpPr>
          <p:cNvPr id="19459" name="Text Box 2"/>
          <p:cNvSpPr txBox="1">
            <a:spLocks noChangeArrowheads="1"/>
          </p:cNvSpPr>
          <p:nvPr/>
        </p:nvSpPr>
        <p:spPr bwMode="auto">
          <a:xfrm>
            <a:off x="457200" y="1143000"/>
            <a:ext cx="8229600" cy="49879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i="1">
                <a:solidFill>
                  <a:srgbClr val="000000"/>
                </a:solidFill>
              </a:rPr>
              <a:t>This new technique allows data frames to contain an arbitrary number of  bits and allow character  codes with an arbitrary number of bits per character.</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Each frame begins and ends with a special bit pattern,0111110 called a flag byte.</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whenever the senders data link layer encounters five consecutive ones in the data , it automatically stuffs a 0 bit into the outgoing bit stream.</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whenever the receiver sees five consecutive incoming 1 bits, followed by a 0 bit ,it automatically destuffs (i.e deletes) the 0 bit.</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If the flag pattern 01111110,this flag is transmitted as 011111010  but stored in the receiver memory as 01111110.</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457200" y="277813"/>
            <a:ext cx="8229600" cy="115887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500" i="1">
                <a:solidFill>
                  <a:srgbClr val="006633"/>
                </a:solidFill>
              </a:rPr>
              <a:t>starting and ending flags, with bit stuffing</a:t>
            </a:r>
            <a:br>
              <a:rPr lang="en-US" sz="3500" i="1">
                <a:solidFill>
                  <a:srgbClr val="006633"/>
                </a:solidFill>
              </a:rPr>
            </a:br>
            <a:endParaRPr lang="en-US" sz="3500" i="1">
              <a:solidFill>
                <a:srgbClr val="006633"/>
              </a:solidFill>
            </a:endParaRPr>
          </a:p>
        </p:txBody>
      </p:sp>
      <p:sp>
        <p:nvSpPr>
          <p:cNvPr id="20483" name="Text Box 2"/>
          <p:cNvSpPr txBox="1">
            <a:spLocks noChangeArrowheads="1"/>
          </p:cNvSpPr>
          <p:nvPr/>
        </p:nvSpPr>
        <p:spPr bwMode="auto">
          <a:xfrm>
            <a:off x="457200" y="1295400"/>
            <a:ext cx="8229600" cy="4835525"/>
          </a:xfrm>
          <a:prstGeom prst="rect">
            <a:avLst/>
          </a:prstGeom>
          <a:noFill/>
          <a:ln w="9360">
            <a:solidFill>
              <a:srgbClr val="FF33CC"/>
            </a:solidFill>
            <a:miter lim="800000"/>
            <a:headEnd/>
            <a:tailEnd/>
          </a:ln>
        </p:spPr>
        <p:txBody>
          <a:bodyPr/>
          <a:lstStyle/>
          <a:p>
            <a:pPr marL="338138" indent="-338138">
              <a:spcBef>
                <a:spcPts val="7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p>
        </p:txBody>
      </p:sp>
      <p:pic>
        <p:nvPicPr>
          <p:cNvPr id="20484" name="Picture 3"/>
          <p:cNvPicPr>
            <a:picLocks noChangeAspect="1" noChangeArrowheads="1"/>
          </p:cNvPicPr>
          <p:nvPr/>
        </p:nvPicPr>
        <p:blipFill>
          <a:blip r:embed="rId3"/>
          <a:srcRect/>
          <a:stretch>
            <a:fillRect/>
          </a:stretch>
        </p:blipFill>
        <p:spPr bwMode="auto">
          <a:xfrm>
            <a:off x="1066800" y="1371600"/>
            <a:ext cx="6096000" cy="1905000"/>
          </a:xfrm>
          <a:prstGeom prst="rect">
            <a:avLst/>
          </a:prstGeom>
          <a:noFill/>
          <a:ln w="9525">
            <a:noFill/>
            <a:round/>
            <a:headEnd/>
            <a:tailEnd/>
          </a:ln>
        </p:spPr>
      </p:pic>
      <p:sp>
        <p:nvSpPr>
          <p:cNvPr id="20485" name="Rectangle 4"/>
          <p:cNvSpPr>
            <a:spLocks noChangeArrowheads="1"/>
          </p:cNvSpPr>
          <p:nvPr/>
        </p:nvSpPr>
        <p:spPr bwMode="auto">
          <a:xfrm>
            <a:off x="914400" y="3581400"/>
            <a:ext cx="7239000" cy="1922463"/>
          </a:xfrm>
          <a:prstGeom prst="rect">
            <a:avLst/>
          </a:prstGeom>
          <a:noFill/>
          <a:ln w="9525">
            <a:noFill/>
            <a:round/>
            <a:headEnd/>
            <a:tailEnd/>
          </a:ln>
        </p:spPr>
        <p:txBody>
          <a:bodyPr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3333FF"/>
                </a:solidFill>
              </a:rPr>
              <a:t>Bit stuffing</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6633"/>
                </a:solidFill>
              </a:rPr>
              <a:t>(a) The original </a:t>
            </a:r>
            <a:r>
              <a:rPr lang="en-US" i="1">
                <a:solidFill>
                  <a:srgbClr val="CC9900"/>
                </a:solidFill>
              </a:rPr>
              <a:t>data.</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6633"/>
                </a:solidFill>
              </a:rPr>
              <a:t>(b) The data as they appear on the </a:t>
            </a:r>
            <a:r>
              <a:rPr lang="en-US" i="1">
                <a:solidFill>
                  <a:srgbClr val="3333FF"/>
                </a:solidFill>
              </a:rPr>
              <a:t>line.</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6633"/>
                </a:solidFill>
              </a:rPr>
              <a:t>(c) The data as they are stored in </a:t>
            </a:r>
            <a:r>
              <a:rPr lang="en-US" i="1">
                <a:solidFill>
                  <a:srgbClr val="990099"/>
                </a:solidFill>
              </a:rPr>
              <a:t>receiver’s memory</a:t>
            </a:r>
            <a:r>
              <a:rPr lang="en-US" i="1">
                <a:solidFill>
                  <a:srgbClr val="006633"/>
                </a:solidFill>
              </a:rPr>
              <a:t> after </a:t>
            </a:r>
            <a:r>
              <a:rPr lang="en-US" i="1">
                <a:solidFill>
                  <a:srgbClr val="990099"/>
                </a:solidFill>
              </a:rPr>
              <a:t>destuffing.</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81000" y="304800"/>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Error Control:</a:t>
            </a:r>
          </a:p>
        </p:txBody>
      </p:sp>
      <p:sp>
        <p:nvSpPr>
          <p:cNvPr id="21507" name="Text Box 2"/>
          <p:cNvSpPr txBox="1">
            <a:spLocks noChangeArrowheads="1"/>
          </p:cNvSpPr>
          <p:nvPr/>
        </p:nvSpPr>
        <p:spPr bwMode="auto">
          <a:xfrm>
            <a:off x="381000" y="1143000"/>
            <a:ext cx="8534400" cy="4437063"/>
          </a:xfrm>
          <a:prstGeom prst="rect">
            <a:avLst/>
          </a:prstGeom>
          <a:noFill/>
          <a:ln w="9360">
            <a:solidFill>
              <a:srgbClr val="FF33CC"/>
            </a:solidFill>
            <a:miter lim="800000"/>
            <a:headEnd/>
            <a:tailEnd/>
          </a:ln>
        </p:spPr>
        <p:txBody>
          <a:bodyPr/>
          <a:lstStyle/>
          <a:p>
            <a:pPr marL="338138" indent="-338138">
              <a:lnSpc>
                <a:spcPct val="8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3333FF"/>
                </a:solidFill>
              </a:rPr>
              <a:t>Next problem: How to make sure all frames are eventually delivered to the network layer at the destination, and in the proper order.</a:t>
            </a:r>
          </a:p>
          <a:p>
            <a:pPr marL="338138" indent="-338138">
              <a:lnSpc>
                <a:spcPct val="8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3333FF"/>
              </a:solidFill>
            </a:endParaRPr>
          </a:p>
          <a:p>
            <a:pPr marL="338138" indent="-338138">
              <a:lnSpc>
                <a:spcPct val="8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 </a:t>
            </a:r>
            <a:r>
              <a:rPr lang="en-US" i="1">
                <a:solidFill>
                  <a:srgbClr val="000000"/>
                </a:solidFill>
              </a:rPr>
              <a:t>The usual way to ensure </a:t>
            </a:r>
            <a:r>
              <a:rPr lang="en-US" i="1">
                <a:solidFill>
                  <a:srgbClr val="006633"/>
                </a:solidFill>
              </a:rPr>
              <a:t>reliable delivery</a:t>
            </a:r>
            <a:r>
              <a:rPr lang="en-US" i="1">
                <a:solidFill>
                  <a:srgbClr val="000000"/>
                </a:solidFill>
              </a:rPr>
              <a:t> is to provide the sender with some feedback about what is happening at the other end of the line.</a:t>
            </a:r>
          </a:p>
          <a:p>
            <a:pPr marL="338138" indent="-338138">
              <a:lnSpc>
                <a:spcPct val="8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a:p>
            <a:pPr marL="338138" indent="-338138">
              <a:lnSpc>
                <a:spcPct val="8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The protocol calls for the receiver  to send back special </a:t>
            </a:r>
            <a:r>
              <a:rPr lang="en-US" i="1">
                <a:solidFill>
                  <a:srgbClr val="006633"/>
                </a:solidFill>
              </a:rPr>
              <a:t>control frames</a:t>
            </a:r>
            <a:r>
              <a:rPr lang="en-US" i="1">
                <a:solidFill>
                  <a:srgbClr val="000000"/>
                </a:solidFill>
              </a:rPr>
              <a:t> bearing </a:t>
            </a:r>
            <a:r>
              <a:rPr lang="en-US" i="1">
                <a:solidFill>
                  <a:srgbClr val="CC9900"/>
                </a:solidFill>
              </a:rPr>
              <a:t>positive and negative acknowledgements</a:t>
            </a:r>
            <a:r>
              <a:rPr lang="en-US" i="1">
                <a:solidFill>
                  <a:srgbClr val="000000"/>
                </a:solidFill>
              </a:rPr>
              <a:t> about the incoming frames</a:t>
            </a:r>
          </a:p>
          <a:p>
            <a:pPr marL="338138" indent="-338138">
              <a:lnSpc>
                <a:spcPct val="80000"/>
              </a:lnSpc>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idx="4294967295"/>
          </p:nvPr>
        </p:nvSpPr>
        <p:spPr>
          <a:xfrm>
            <a:off x="457200" y="277813"/>
            <a:ext cx="8229600" cy="1139825"/>
          </a:xfrm>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i="1" smtClean="0">
                <a:latin typeface="Times New Roman" pitchFamily="18" charset="0"/>
              </a:rPr>
              <a:t>Error Control:</a:t>
            </a:r>
          </a:p>
        </p:txBody>
      </p:sp>
      <p:sp>
        <p:nvSpPr>
          <p:cNvPr id="22531" name="Rectangle 2"/>
          <p:cNvSpPr>
            <a:spLocks noGrp="1" noChangeArrowheads="1"/>
          </p:cNvSpPr>
          <p:nvPr>
            <p:ph type="body" idx="4294967295"/>
          </p:nvPr>
        </p:nvSpPr>
        <p:spPr>
          <a:xfrm>
            <a:off x="457200" y="1219200"/>
            <a:ext cx="8229600" cy="5140325"/>
          </a:xfrm>
        </p:spPr>
        <p:txBody>
          <a:bodyPr/>
          <a:lstStyle/>
          <a:p>
            <a:pPr marL="338138" indent="-338138" eaLnBrk="1" hangingPunct="1">
              <a:spcBef>
                <a:spcPts val="600"/>
              </a:spcBef>
              <a:buClr>
                <a:srgbClr val="CC9900"/>
              </a:buClr>
              <a:buSzPct val="65000"/>
              <a:buFont typeface="Wingdings" pitchFamily="2" charset="2"/>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en-US" sz="2400" i="1" smtClean="0">
                <a:latin typeface="Times New Roman" pitchFamily="18" charset="0"/>
              </a:rPr>
              <a:t>If the sender receives a  </a:t>
            </a:r>
            <a:r>
              <a:rPr lang="en-US" sz="2400" i="1" smtClean="0">
                <a:solidFill>
                  <a:srgbClr val="3333FF"/>
                </a:solidFill>
                <a:latin typeface="Times New Roman" pitchFamily="18" charset="0"/>
              </a:rPr>
              <a:t>positive acknowledgement</a:t>
            </a:r>
            <a:r>
              <a:rPr lang="en-US" sz="2400" i="1" smtClean="0">
                <a:latin typeface="Times New Roman" pitchFamily="18" charset="0"/>
              </a:rPr>
              <a:t> about a frame ,it knows the frame has arrived safely.</a:t>
            </a:r>
          </a:p>
          <a:p>
            <a:pPr marL="338138" indent="-338138" eaLnBrk="1" hangingPunct="1">
              <a:spcBef>
                <a:spcPts val="600"/>
              </a:spcBef>
              <a:buClr>
                <a:srgbClr val="CC9900"/>
              </a:buClr>
              <a:buSzPct val="65000"/>
              <a:buFont typeface="Wingdings" pitchFamily="2" charset="2"/>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en-US" sz="2400" i="1" smtClean="0">
                <a:latin typeface="Times New Roman" pitchFamily="18" charset="0"/>
              </a:rPr>
              <a:t> on the other hand, a </a:t>
            </a:r>
            <a:r>
              <a:rPr lang="en-US" sz="2400" i="1" smtClean="0">
                <a:solidFill>
                  <a:srgbClr val="FF33CC"/>
                </a:solidFill>
                <a:latin typeface="Times New Roman" pitchFamily="18" charset="0"/>
              </a:rPr>
              <a:t>negative acknowledgement</a:t>
            </a:r>
            <a:r>
              <a:rPr lang="en-US" sz="2400" i="1" smtClean="0">
                <a:latin typeface="Times New Roman" pitchFamily="18" charset="0"/>
              </a:rPr>
              <a:t> means that something has gone wrong, and the  frame must be transmitted again.</a:t>
            </a:r>
          </a:p>
          <a:p>
            <a:pPr marL="338138" indent="-338138" eaLnBrk="1" hangingPunct="1">
              <a:spcBef>
                <a:spcPts val="600"/>
              </a:spcBef>
              <a:buClr>
                <a:srgbClr val="CC9900"/>
              </a:buClr>
              <a:buSzPct val="65000"/>
              <a:buFont typeface="Wingdings" pitchFamily="2" charset="2"/>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en-US" sz="2400" i="1" smtClean="0">
                <a:latin typeface="Times New Roman" pitchFamily="18" charset="0"/>
              </a:rPr>
              <a:t>An additional complication comes from hardware troubles.</a:t>
            </a:r>
          </a:p>
          <a:p>
            <a:pPr marL="338138" indent="-338138" eaLnBrk="1" hangingPunct="1">
              <a:spcBef>
                <a:spcPts val="600"/>
              </a:spcBef>
              <a:buClr>
                <a:srgbClr val="CC9900"/>
              </a:buClr>
              <a:buSzPct val="65000"/>
              <a:buFont typeface="Wingdings" pitchFamily="2" charset="2"/>
              <a:buChar char=""/>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r>
              <a:rPr lang="en-US" sz="2400" i="1" smtClean="0">
                <a:latin typeface="Times New Roman" pitchFamily="18" charset="0"/>
              </a:rPr>
              <a:t> Managing the </a:t>
            </a:r>
            <a:r>
              <a:rPr lang="en-US" sz="2400" i="1" smtClean="0">
                <a:solidFill>
                  <a:srgbClr val="FF0066"/>
                </a:solidFill>
                <a:latin typeface="Times New Roman" pitchFamily="18" charset="0"/>
              </a:rPr>
              <a:t>Timers and sequence numbers</a:t>
            </a:r>
            <a:r>
              <a:rPr lang="en-US" sz="2400" i="1" smtClean="0">
                <a:latin typeface="Times New Roman" pitchFamily="18" charset="0"/>
              </a:rPr>
              <a:t> so as to ensure that each frame is ultimately passed to the network layer at the destination </a:t>
            </a:r>
            <a:r>
              <a:rPr lang="en-US" sz="2400" i="1" smtClean="0">
                <a:solidFill>
                  <a:srgbClr val="FF0066"/>
                </a:solidFill>
                <a:latin typeface="Times New Roman" pitchFamily="18" charset="0"/>
              </a:rPr>
              <a:t>exactly once</a:t>
            </a:r>
            <a:r>
              <a:rPr lang="en-US" sz="2400" i="1" smtClean="0">
                <a:latin typeface="Times New Roman" pitchFamily="18" charset="0"/>
              </a:rPr>
              <a:t>.</a:t>
            </a:r>
          </a:p>
          <a:p>
            <a:pPr marL="338138" indent="-338138" eaLnBrk="1" hangingPunct="1">
              <a:spcBef>
                <a:spcPts val="600"/>
              </a:spcBef>
              <a:buClrTx/>
              <a:buSzPct val="65000"/>
              <a:buFontTx/>
              <a:buNone/>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endParaRPr lang="en-US" sz="2400" i="1" smtClean="0">
              <a:latin typeface="Times New Roman" pitchFamily="18" charset="0"/>
            </a:endParaRPr>
          </a:p>
          <a:p>
            <a:pPr marL="338138" indent="-338138">
              <a:spcBef>
                <a:spcPts val="600"/>
              </a:spcBef>
              <a:buClrTx/>
              <a:buSzPct val="65000"/>
              <a:buFontTx/>
              <a:buNone/>
              <a:tabLst>
                <a:tab pos="338138" algn="l"/>
                <a:tab pos="450850" algn="l"/>
                <a:tab pos="908050" algn="l"/>
                <a:tab pos="1365250" algn="l"/>
                <a:tab pos="1822450" algn="l"/>
                <a:tab pos="2279650" algn="l"/>
                <a:tab pos="2736850" algn="l"/>
                <a:tab pos="3194050" algn="l"/>
                <a:tab pos="3651250" algn="l"/>
                <a:tab pos="4108450" algn="l"/>
                <a:tab pos="4565650" algn="l"/>
                <a:tab pos="5022850" algn="l"/>
                <a:tab pos="5480050" algn="l"/>
                <a:tab pos="5937250" algn="l"/>
                <a:tab pos="6394450" algn="l"/>
                <a:tab pos="6851650" algn="l"/>
                <a:tab pos="7308850" algn="l"/>
                <a:tab pos="7766050" algn="l"/>
                <a:tab pos="8223250" algn="l"/>
                <a:tab pos="8680450" algn="l"/>
                <a:tab pos="9137650" algn="l"/>
              </a:tabLst>
            </a:pPr>
            <a:endParaRPr lang="en-US" sz="2400" i="1" smtClean="0">
              <a:latin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457200" y="277813"/>
            <a:ext cx="8229600" cy="6365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Error Control:</a:t>
            </a:r>
          </a:p>
        </p:txBody>
      </p:sp>
      <p:sp>
        <p:nvSpPr>
          <p:cNvPr id="23555" name="Text Box 2"/>
          <p:cNvSpPr txBox="1">
            <a:spLocks noChangeArrowheads="1"/>
          </p:cNvSpPr>
          <p:nvPr/>
        </p:nvSpPr>
        <p:spPr bwMode="auto">
          <a:xfrm>
            <a:off x="457200" y="990600"/>
            <a:ext cx="8229600" cy="51403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600" dirty="0" smtClean="0">
                <a:solidFill>
                  <a:srgbClr val="000000"/>
                </a:solidFill>
                <a:latin typeface="Arial" pitchFamily="34" charset="0"/>
              </a:rPr>
              <a:t>How to ensure that the frames are delivered</a:t>
            </a:r>
          </a:p>
          <a:p>
            <a:pPr marL="795338" lvl="1"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600" dirty="0" smtClean="0">
                <a:solidFill>
                  <a:srgbClr val="000000"/>
                </a:solidFill>
                <a:latin typeface="Arial" pitchFamily="34" charset="0"/>
              </a:rPr>
              <a:t>Positive ACK</a:t>
            </a:r>
          </a:p>
          <a:p>
            <a:pPr marL="795338" lvl="1"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1600" dirty="0" smtClean="0">
                <a:solidFill>
                  <a:srgbClr val="000000"/>
                </a:solidFill>
                <a:latin typeface="Arial" pitchFamily="34" charset="0"/>
              </a:rPr>
              <a:t>Negative ACK</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dirty="0" smtClean="0">
                <a:solidFill>
                  <a:srgbClr val="000000"/>
                </a:solidFill>
                <a:latin typeface="Arial" pitchFamily="34" charset="0"/>
              </a:rPr>
              <a:t> </a:t>
            </a:r>
            <a:r>
              <a:rPr lang="en-US" sz="2800" i="1" dirty="0">
                <a:solidFill>
                  <a:srgbClr val="0000FF"/>
                </a:solidFill>
              </a:rPr>
              <a:t>Maintaining Timers for Error Control:</a:t>
            </a:r>
            <a:r>
              <a:rPr lang="en-US" i="1" dirty="0">
                <a:solidFill>
                  <a:srgbClr val="000000"/>
                </a:solidFill>
              </a:rPr>
              <a:t> When a sender transmits a frame, it generally also starts a timer . </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dirty="0">
                <a:solidFill>
                  <a:srgbClr val="000000"/>
                </a:solidFill>
              </a:rPr>
              <a:t>The timer is set to expire after an interval long enough for the frame to reach the destination, be processed there ,and have the acknowledgement to propagate back to the sender.</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dirty="0">
                <a:solidFill>
                  <a:srgbClr val="000000"/>
                </a:solidFill>
              </a:rPr>
              <a:t> Normally, the frame will be correctly received and the acknowledgement will get back before the timer runs out ,in which case the timer will be cancelled.</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dirty="0">
                <a:solidFill>
                  <a:srgbClr val="000000"/>
                </a:solidFill>
              </a:rPr>
              <a:t> However, if either the frame or the acknowledgement is lost ,the timer will go off ,alerting the sender to a potential problem .the obvious solution is to just transmit the frame again.</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dirty="0">
                <a:solidFill>
                  <a:srgbClr val="000000"/>
                </a:solidFill>
              </a:rPr>
              <a:t>Sequence number is used to recognize the duplicate packet.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Flow control:</a:t>
            </a:r>
          </a:p>
        </p:txBody>
      </p:sp>
      <p:sp>
        <p:nvSpPr>
          <p:cNvPr id="24579" name="Text Box 2"/>
          <p:cNvSpPr txBox="1">
            <a:spLocks noChangeArrowheads="1"/>
          </p:cNvSpPr>
          <p:nvPr/>
        </p:nvSpPr>
        <p:spPr bwMode="auto">
          <a:xfrm>
            <a:off x="457200" y="990600"/>
            <a:ext cx="8229600" cy="51403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006633"/>
                </a:solidFill>
                <a:latin typeface="Arial" pitchFamily="34" charset="0"/>
              </a:rPr>
              <a:t> </a:t>
            </a:r>
            <a:r>
              <a:rPr lang="en-US" sz="2800" i="1">
                <a:solidFill>
                  <a:srgbClr val="006633"/>
                </a:solidFill>
              </a:rPr>
              <a:t> </a:t>
            </a:r>
            <a:r>
              <a:rPr lang="en-US" sz="2800" i="1">
                <a:solidFill>
                  <a:srgbClr val="000000"/>
                </a:solidFill>
              </a:rPr>
              <a:t>A sender that systematically wants to </a:t>
            </a:r>
            <a:r>
              <a:rPr lang="en-US" sz="2800" i="1">
                <a:solidFill>
                  <a:srgbClr val="FF33CC"/>
                </a:solidFill>
              </a:rPr>
              <a:t>transmit frames faster than the receiver</a:t>
            </a:r>
            <a:r>
              <a:rPr lang="en-US" sz="2800" i="1">
                <a:solidFill>
                  <a:srgbClr val="000000"/>
                </a:solidFill>
              </a:rPr>
              <a:t> can accept them..</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When the sender is running on a </a:t>
            </a:r>
            <a:r>
              <a:rPr lang="en-US" sz="2800" i="1">
                <a:solidFill>
                  <a:srgbClr val="FF33CC"/>
                </a:solidFill>
              </a:rPr>
              <a:t>fast (or lightly loaded)</a:t>
            </a:r>
            <a:r>
              <a:rPr lang="en-US" sz="2800" i="1">
                <a:solidFill>
                  <a:srgbClr val="000000"/>
                </a:solidFill>
              </a:rPr>
              <a:t> computer and the receiver is running on a </a:t>
            </a:r>
            <a:r>
              <a:rPr lang="en-US" sz="2800" i="1">
                <a:solidFill>
                  <a:srgbClr val="006633"/>
                </a:solidFill>
              </a:rPr>
              <a:t>slow (or heavily loaded machine)</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The sender keeps pumping the frames out at a higher rate until the receiver is completely swamped. </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Even if the transmission is error free ,at  a certain point the receiver will simply be unable to handle the frames as they arrive and will start to lose someone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457200" y="457200"/>
            <a:ext cx="8224838" cy="5486400"/>
          </a:xfrm>
        </p:spPr>
        <p:txBody>
          <a:bodyPr/>
          <a:lstStyle/>
          <a:p>
            <a:pPr>
              <a:buFont typeface="Times New Roman" pitchFamily="18" charset="0"/>
              <a:buNone/>
            </a:pPr>
            <a:r>
              <a:rPr lang="en-US" sz="2800" i="1" smtClean="0">
                <a:solidFill>
                  <a:schemeClr val="tx1"/>
                </a:solidFill>
                <a:latin typeface="Times New Roman" pitchFamily="18" charset="0"/>
                <a:cs typeface="Times New Roman" pitchFamily="18" charset="0"/>
              </a:rPr>
              <a:t>To Prevent above situation two approaches are used</a:t>
            </a:r>
            <a:endParaRPr lang="en-US" sz="2800" i="1" smtClean="0">
              <a:solidFill>
                <a:srgbClr val="FF33CC"/>
              </a:solidFill>
              <a:latin typeface="Times New Roman" pitchFamily="18" charset="0"/>
              <a:cs typeface="Times New Roman" pitchFamily="18" charset="0"/>
            </a:endParaRPr>
          </a:p>
          <a:p>
            <a:pPr>
              <a:buFont typeface="Arial" pitchFamily="34" charset="0"/>
              <a:buChar char="•"/>
            </a:pPr>
            <a:r>
              <a:rPr lang="en-US" sz="2800" i="1" smtClean="0">
                <a:solidFill>
                  <a:srgbClr val="FF33CC"/>
                </a:solidFill>
                <a:latin typeface="Times New Roman" pitchFamily="18" charset="0"/>
                <a:cs typeface="Times New Roman" pitchFamily="18" charset="0"/>
              </a:rPr>
              <a:t>Feedback- based flow control</a:t>
            </a:r>
          </a:p>
          <a:p>
            <a:pPr>
              <a:buFont typeface="Arial" pitchFamily="34" charset="0"/>
              <a:buChar char="•"/>
            </a:pPr>
            <a:r>
              <a:rPr lang="en-US" sz="2800" i="1" smtClean="0">
                <a:solidFill>
                  <a:srgbClr val="FF33CC"/>
                </a:solidFill>
                <a:latin typeface="Times New Roman" pitchFamily="18" charset="0"/>
                <a:cs typeface="Times New Roman" pitchFamily="18" charset="0"/>
              </a:rPr>
              <a:t>Rate-based flow control</a:t>
            </a:r>
            <a:br>
              <a:rPr lang="en-US" sz="2800" i="1" smtClean="0">
                <a:solidFill>
                  <a:srgbClr val="FF33CC"/>
                </a:solidFill>
                <a:latin typeface="Times New Roman" pitchFamily="18" charset="0"/>
                <a:cs typeface="Times New Roman" pitchFamily="18" charset="0"/>
              </a:rPr>
            </a:br>
            <a:r>
              <a:rPr lang="en-US" sz="2800" i="1" smtClean="0">
                <a:solidFill>
                  <a:srgbClr val="FF33CC"/>
                </a:solidFill>
                <a:latin typeface="Times New Roman" pitchFamily="18" charset="0"/>
                <a:cs typeface="Times New Roman" pitchFamily="18" charset="0"/>
              </a:rPr>
              <a:t/>
            </a:r>
            <a:br>
              <a:rPr lang="en-US" sz="2800" i="1" smtClean="0">
                <a:solidFill>
                  <a:srgbClr val="FF33CC"/>
                </a:solidFill>
                <a:latin typeface="Times New Roman" pitchFamily="18" charset="0"/>
                <a:cs typeface="Times New Roman" pitchFamily="18" charset="0"/>
              </a:rPr>
            </a:br>
            <a:r>
              <a:rPr lang="en-US" sz="2800" i="1" smtClean="0">
                <a:solidFill>
                  <a:srgbClr val="FF33CC"/>
                </a:solidFill>
                <a:latin typeface="Times New Roman" pitchFamily="18" charset="0"/>
                <a:cs typeface="Times New Roman" pitchFamily="18" charset="0"/>
              </a:rPr>
              <a:t>Feedback- based flow control</a:t>
            </a:r>
            <a:r>
              <a:rPr lang="en-US" sz="2800" i="1" smtClean="0">
                <a:latin typeface="Times New Roman" pitchFamily="18" charset="0"/>
                <a:cs typeface="Times New Roman" pitchFamily="18" charset="0"/>
              </a:rPr>
              <a:t> ,the receiver sends back information to the sender giving it permission to send more data.</a:t>
            </a:r>
            <a:r>
              <a:rPr lang="en-US" sz="2800" i="1" smtClean="0">
                <a:solidFill>
                  <a:srgbClr val="FF33CC"/>
                </a:solidFill>
                <a:latin typeface="Times New Roman" pitchFamily="18" charset="0"/>
                <a:cs typeface="Times New Roman" pitchFamily="18" charset="0"/>
              </a:rPr>
              <a:t> </a:t>
            </a:r>
          </a:p>
          <a:p>
            <a:pPr>
              <a:buFont typeface="Times New Roman" pitchFamily="18" charset="0"/>
              <a:buNone/>
            </a:pPr>
            <a:r>
              <a:rPr lang="en-US" sz="2800" i="1" smtClean="0">
                <a:solidFill>
                  <a:srgbClr val="FF33CC"/>
                </a:solidFill>
                <a:latin typeface="Times New Roman" pitchFamily="18" charset="0"/>
                <a:cs typeface="Times New Roman" pitchFamily="18" charset="0"/>
              </a:rPr>
              <a:t>   Rate-based flow control , </a:t>
            </a:r>
            <a:r>
              <a:rPr lang="en-US" sz="2800" i="1" smtClean="0">
                <a:solidFill>
                  <a:schemeClr val="tx1"/>
                </a:solidFill>
                <a:latin typeface="Times New Roman" pitchFamily="18" charset="0"/>
                <a:cs typeface="Times New Roman" pitchFamily="18" charset="0"/>
              </a:rPr>
              <a:t>the protocol has built- in mechanism that limits the rate at which senders may transmits data, without using  feedback – based flow control</a:t>
            </a:r>
          </a:p>
          <a:p>
            <a:pPr>
              <a:buFont typeface="Arial" pitchFamily="34" charset="0"/>
              <a:buChar char="•"/>
            </a:pPr>
            <a:endParaRPr lang="en-US" sz="2800" i="1" smtClean="0">
              <a:latin typeface="Times New Roman" pitchFamily="18" charset="0"/>
              <a:cs typeface="Times New Roman" pitchFamily="18" charset="0"/>
            </a:endParaRPr>
          </a:p>
          <a:p>
            <a:pPr>
              <a:buFont typeface="Arial" pitchFamily="34" charset="0"/>
              <a:buChar char="•"/>
            </a:pPr>
            <a:endParaRPr lang="en-US" sz="280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381000" y="381000"/>
            <a:ext cx="8453438" cy="5668963"/>
          </a:xfrm>
        </p:spPr>
        <p:txBody>
          <a:bodyPr/>
          <a:lstStyle/>
          <a:p>
            <a:pPr algn="ctr">
              <a:buFont typeface="Times New Roman" pitchFamily="18" charset="0"/>
              <a:buNone/>
            </a:pPr>
            <a:endParaRPr lang="en-US" sz="3600" i="1" smtClean="0">
              <a:latin typeface="Times New Roman" pitchFamily="18" charset="0"/>
              <a:cs typeface="Times New Roman" pitchFamily="18" charset="0"/>
            </a:endParaRPr>
          </a:p>
          <a:p>
            <a:pPr algn="ctr">
              <a:buFont typeface="Times New Roman" pitchFamily="18" charset="0"/>
              <a:buNone/>
            </a:pPr>
            <a:endParaRPr lang="en-US" sz="3600" i="1" smtClean="0">
              <a:latin typeface="Times New Roman" pitchFamily="18" charset="0"/>
              <a:cs typeface="Times New Roman" pitchFamily="18" charset="0"/>
            </a:endParaRPr>
          </a:p>
          <a:p>
            <a:pPr algn="ctr">
              <a:buFont typeface="Times New Roman" pitchFamily="18" charset="0"/>
              <a:buNone/>
            </a:pPr>
            <a:endParaRPr lang="en-US" sz="3600" i="1" smtClean="0">
              <a:latin typeface="Times New Roman" pitchFamily="18" charset="0"/>
              <a:cs typeface="Times New Roman" pitchFamily="18" charset="0"/>
            </a:endParaRPr>
          </a:p>
          <a:p>
            <a:pPr algn="ctr">
              <a:buFont typeface="Times New Roman" pitchFamily="18" charset="0"/>
              <a:buNone/>
            </a:pPr>
            <a:r>
              <a:rPr lang="en-US" sz="4000" i="1" smtClean="0">
                <a:solidFill>
                  <a:srgbClr val="FF0000"/>
                </a:solidFill>
                <a:latin typeface="Times New Roman" pitchFamily="18" charset="0"/>
                <a:cs typeface="Times New Roman" pitchFamily="18" charset="0"/>
              </a:rPr>
              <a:t>Error Detection and Correction methods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noFill/>
        </p:spPr>
        <p:txBody>
          <a:bodyPr/>
          <a:lstStyle/>
          <a:p>
            <a:pPr eaLnBrk="1" hangingPunct="1"/>
            <a:r>
              <a:rPr lang="en-US" smtClean="0">
                <a:solidFill>
                  <a:schemeClr val="tx1"/>
                </a:solidFill>
              </a:rPr>
              <a:t>Hop-to-Hop delivery</a:t>
            </a:r>
          </a:p>
        </p:txBody>
      </p:sp>
      <p:sp>
        <p:nvSpPr>
          <p:cNvPr id="4" name="Slide Number Placeholder 3"/>
          <p:cNvSpPr>
            <a:spLocks noGrp="1"/>
          </p:cNvSpPr>
          <p:nvPr>
            <p:ph type="sldNum" sz="quarter" idx="12"/>
          </p:nvPr>
        </p:nvSpPr>
        <p:spPr/>
        <p:txBody>
          <a:bodyPr/>
          <a:lstStyle/>
          <a:p>
            <a:pPr>
              <a:defRPr/>
            </a:pPr>
            <a:fld id="{FB3BC84F-A4DD-4C8C-8B8B-BBCE3BAFF115}" type="slidenum">
              <a:rPr lang="en-US"/>
              <a:pPr>
                <a:defRPr/>
              </a:pPr>
              <a:t>3</a:t>
            </a:fld>
            <a:endParaRPr lang="en-US" dirty="0"/>
          </a:p>
        </p:txBody>
      </p:sp>
      <p:pic>
        <p:nvPicPr>
          <p:cNvPr id="17412" name="Picture 3"/>
          <p:cNvPicPr>
            <a:picLocks noChangeAspect="1" noChangeArrowheads="1"/>
          </p:cNvPicPr>
          <p:nvPr/>
        </p:nvPicPr>
        <p:blipFill>
          <a:blip r:embed="rId2"/>
          <a:srcRect/>
          <a:stretch>
            <a:fillRect/>
          </a:stretch>
        </p:blipFill>
        <p:spPr bwMode="auto">
          <a:xfrm>
            <a:off x="1143000" y="1347788"/>
            <a:ext cx="6591300" cy="4824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1"/>
          <p:cNvSpPr txBox="1">
            <a:spLocks noChangeArrowheads="1"/>
          </p:cNvSpPr>
          <p:nvPr/>
        </p:nvSpPr>
        <p:spPr bwMode="auto">
          <a:xfrm>
            <a:off x="457200" y="277813"/>
            <a:ext cx="8229600" cy="7127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Error Detection and correction:</a:t>
            </a:r>
          </a:p>
        </p:txBody>
      </p:sp>
      <p:sp>
        <p:nvSpPr>
          <p:cNvPr id="27651" name="Text Box 2"/>
          <p:cNvSpPr txBox="1">
            <a:spLocks noChangeArrowheads="1"/>
          </p:cNvSpPr>
          <p:nvPr/>
        </p:nvSpPr>
        <p:spPr bwMode="auto">
          <a:xfrm>
            <a:off x="457200" y="990600"/>
            <a:ext cx="8229600" cy="51403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In some cases it is sufficient to detect an error and in some, it requires the errors to be corrected also. </a:t>
            </a:r>
          </a:p>
          <a:p>
            <a:pPr marL="338138" indent="-338138">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For e.g.</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FF33CC"/>
                </a:solidFill>
              </a:rPr>
              <a:t>On a reliable medium</a:t>
            </a:r>
            <a:r>
              <a:rPr lang="en-US" i="1">
                <a:solidFill>
                  <a:srgbClr val="000000"/>
                </a:solidFill>
              </a:rPr>
              <a:t> : </a:t>
            </a:r>
            <a:r>
              <a:rPr lang="en-US" i="1">
                <a:solidFill>
                  <a:srgbClr val="006633"/>
                </a:solidFill>
              </a:rPr>
              <a:t>Error Detection</a:t>
            </a:r>
            <a:r>
              <a:rPr lang="en-US" i="1">
                <a:solidFill>
                  <a:srgbClr val="000000"/>
                </a:solidFill>
              </a:rPr>
              <a:t> is sufficient where the error rate is low and asking for retransmission after </a:t>
            </a:r>
            <a:r>
              <a:rPr lang="en-US" i="1">
                <a:solidFill>
                  <a:srgbClr val="006633"/>
                </a:solidFill>
              </a:rPr>
              <a:t>Error Detection</a:t>
            </a:r>
            <a:r>
              <a:rPr lang="en-US" i="1">
                <a:solidFill>
                  <a:srgbClr val="000000"/>
                </a:solidFill>
              </a:rPr>
              <a:t> would work efficiently</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FF33CC"/>
                </a:solidFill>
              </a:rPr>
              <a:t>In contrast, on an unreliable medium</a:t>
            </a:r>
            <a:r>
              <a:rPr lang="en-US" i="1">
                <a:solidFill>
                  <a:srgbClr val="000000"/>
                </a:solidFill>
              </a:rPr>
              <a:t> : Retransmission after </a:t>
            </a:r>
            <a:r>
              <a:rPr lang="en-US" i="1">
                <a:solidFill>
                  <a:srgbClr val="006633"/>
                </a:solidFill>
              </a:rPr>
              <a:t>Error Detection</a:t>
            </a:r>
            <a:r>
              <a:rPr lang="en-US" i="1">
                <a:solidFill>
                  <a:srgbClr val="000000"/>
                </a:solidFill>
              </a:rPr>
              <a:t> may result in another error and still another and so on. Hence </a:t>
            </a:r>
            <a:r>
              <a:rPr lang="en-US" i="1">
                <a:solidFill>
                  <a:srgbClr val="006633"/>
                </a:solidFill>
              </a:rPr>
              <a:t>Error Correction </a:t>
            </a:r>
            <a:r>
              <a:rPr lang="en-US" i="1">
                <a:solidFill>
                  <a:srgbClr val="000000"/>
                </a:solidFill>
              </a:rPr>
              <a:t> is desirable.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457200" y="533400"/>
            <a:ext cx="8229600" cy="4876800"/>
          </a:xfrm>
        </p:spPr>
        <p:txBody>
          <a:bodyPr/>
          <a:lstStyle/>
          <a:p>
            <a:pPr eaLnBrk="1" hangingPunct="1"/>
            <a:r>
              <a:rPr lang="en-US" sz="2800" i="1" smtClean="0">
                <a:latin typeface="Times New Roman" pitchFamily="18" charset="0"/>
                <a:cs typeface="Times New Roman" pitchFamily="18" charset="0"/>
              </a:rPr>
              <a:t>Data can be corrupted during transmission some applications require that error be detected and corrected.</a:t>
            </a:r>
          </a:p>
          <a:p>
            <a:pPr eaLnBrk="1" hangingPunct="1"/>
            <a:r>
              <a:rPr lang="en-US" sz="2800" i="1" smtClean="0">
                <a:latin typeface="Times New Roman" pitchFamily="18" charset="0"/>
                <a:cs typeface="Times New Roman" pitchFamily="18" charset="0"/>
              </a:rPr>
              <a:t>ERROR: whenever bits flow from one point to another, they are subject to unpredictable changes because of interference this interference can change the shape of the signal.</a:t>
            </a:r>
          </a:p>
          <a:p>
            <a:pPr eaLnBrk="1" hangingPunct="1"/>
            <a:r>
              <a:rPr lang="en-US" sz="2800" i="1" smtClean="0">
                <a:latin typeface="Times New Roman" pitchFamily="18" charset="0"/>
                <a:cs typeface="Times New Roman" pitchFamily="18" charset="0"/>
              </a:rPr>
              <a:t>Types of ERRORS:</a:t>
            </a:r>
          </a:p>
          <a:p>
            <a:pPr eaLnBrk="1" hangingPunct="1">
              <a:buFont typeface="Arial" pitchFamily="34" charset="0"/>
              <a:buNone/>
            </a:pPr>
            <a:r>
              <a:rPr lang="en-US" sz="2800" i="1" smtClean="0">
                <a:latin typeface="Times New Roman" pitchFamily="18" charset="0"/>
                <a:cs typeface="Times New Roman" pitchFamily="18" charset="0"/>
              </a:rPr>
              <a:t>				1) single bit error</a:t>
            </a:r>
          </a:p>
          <a:p>
            <a:pPr eaLnBrk="1" hangingPunct="1">
              <a:buFont typeface="Arial" pitchFamily="34" charset="0"/>
              <a:buNone/>
            </a:pPr>
            <a:r>
              <a:rPr lang="en-US" sz="2800" i="1" smtClean="0">
                <a:latin typeface="Times New Roman" pitchFamily="18" charset="0"/>
                <a:cs typeface="Times New Roman" pitchFamily="18" charset="0"/>
              </a:rPr>
              <a:t>				2) burst error</a:t>
            </a:r>
          </a:p>
          <a:p>
            <a:pPr eaLnBrk="1" hangingPunct="1">
              <a:buFont typeface="Arial" pitchFamily="34" charset="0"/>
              <a:buNone/>
            </a:pPr>
            <a:endParaRPr lang="en-US" sz="24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277813"/>
            <a:ext cx="8224838" cy="712787"/>
          </a:xfrm>
        </p:spPr>
        <p:txBody>
          <a:bodyPr>
            <a:normAutofit fontScale="90000"/>
          </a:bodyPr>
          <a:lstStyle/>
          <a:p>
            <a:r>
              <a:rPr lang="en-US" i="1" smtClean="0">
                <a:latin typeface="Times New Roman" pitchFamily="18" charset="0"/>
                <a:cs typeface="Times New Roman" pitchFamily="18" charset="0"/>
              </a:rPr>
              <a:t>Single</a:t>
            </a:r>
            <a:r>
              <a:rPr lang="en-US" smtClean="0"/>
              <a:t> </a:t>
            </a:r>
            <a:r>
              <a:rPr lang="en-US" i="1" smtClean="0"/>
              <a:t>Bit Error</a:t>
            </a:r>
          </a:p>
        </p:txBody>
      </p:sp>
      <p:sp>
        <p:nvSpPr>
          <p:cNvPr id="29699" name="Content Placeholder 2"/>
          <p:cNvSpPr>
            <a:spLocks noGrp="1"/>
          </p:cNvSpPr>
          <p:nvPr>
            <p:ph idx="1"/>
          </p:nvPr>
        </p:nvSpPr>
        <p:spPr>
          <a:xfrm>
            <a:off x="457200" y="990600"/>
            <a:ext cx="8224838" cy="5135563"/>
          </a:xfrm>
        </p:spPr>
        <p:txBody>
          <a:bodyPr/>
          <a:lstStyle/>
          <a:p>
            <a:r>
              <a:rPr lang="en-US" sz="2800" i="1" smtClean="0">
                <a:latin typeface="Times New Roman" pitchFamily="18" charset="0"/>
                <a:cs typeface="Times New Roman" pitchFamily="18" charset="0"/>
              </a:rPr>
              <a:t>The term single-bit error means that only one bit of given data unit (such as a byte, character, or data unit) is changed from 1 to 0 or from 0 to 1.</a:t>
            </a:r>
          </a:p>
        </p:txBody>
      </p:sp>
      <p:pic>
        <p:nvPicPr>
          <p:cNvPr id="29700" name="Picture 2"/>
          <p:cNvPicPr>
            <a:picLocks noChangeAspect="1" noChangeArrowheads="1"/>
          </p:cNvPicPr>
          <p:nvPr/>
        </p:nvPicPr>
        <p:blipFill>
          <a:blip r:embed="rId2"/>
          <a:srcRect/>
          <a:stretch>
            <a:fillRect/>
          </a:stretch>
        </p:blipFill>
        <p:spPr bwMode="auto">
          <a:xfrm>
            <a:off x="1931988" y="2819400"/>
            <a:ext cx="527685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277813"/>
            <a:ext cx="8224838" cy="636587"/>
          </a:xfrm>
        </p:spPr>
        <p:txBody>
          <a:bodyPr>
            <a:normAutofit fontScale="90000"/>
          </a:bodyPr>
          <a:lstStyle/>
          <a:p>
            <a:r>
              <a:rPr lang="en-US" i="1" smtClean="0">
                <a:latin typeface="Times New Roman" pitchFamily="18" charset="0"/>
                <a:cs typeface="Times New Roman" pitchFamily="18" charset="0"/>
              </a:rPr>
              <a:t>Burst Error</a:t>
            </a:r>
          </a:p>
        </p:txBody>
      </p:sp>
      <p:sp>
        <p:nvSpPr>
          <p:cNvPr id="30723" name="Content Placeholder 4"/>
          <p:cNvSpPr>
            <a:spLocks noGrp="1"/>
          </p:cNvSpPr>
          <p:nvPr>
            <p:ph idx="1"/>
          </p:nvPr>
        </p:nvSpPr>
        <p:spPr>
          <a:xfrm>
            <a:off x="457200" y="990600"/>
            <a:ext cx="8224838" cy="5214938"/>
          </a:xfrm>
        </p:spPr>
        <p:txBody>
          <a:bodyPr/>
          <a:lstStyle/>
          <a:p>
            <a:r>
              <a:rPr lang="en-US" sz="2400" i="1" smtClean="0">
                <a:latin typeface="Times New Roman" pitchFamily="18" charset="0"/>
                <a:cs typeface="Times New Roman" pitchFamily="18" charset="0"/>
              </a:rPr>
              <a:t>The term burst error means that two or more bits in the data unit have changed from 0 to 1 or vice-versa. </a:t>
            </a:r>
          </a:p>
          <a:p>
            <a:r>
              <a:rPr lang="en-US" sz="2400" i="1" smtClean="0">
                <a:latin typeface="Times New Roman" pitchFamily="18" charset="0"/>
                <a:cs typeface="Times New Roman" pitchFamily="18" charset="0"/>
              </a:rPr>
              <a:t>Note that burst error doesn’t necessary means that error occurs in consecutive bits. </a:t>
            </a:r>
          </a:p>
          <a:p>
            <a:r>
              <a:rPr lang="en-US" sz="2400" i="1" smtClean="0">
                <a:latin typeface="Times New Roman" pitchFamily="18" charset="0"/>
                <a:cs typeface="Times New Roman" pitchFamily="18" charset="0"/>
              </a:rPr>
              <a:t>The length of the burst error is measured from the first corrupted bit to the last corrupted bit. Some bits in between may not be corrupted.</a:t>
            </a:r>
          </a:p>
          <a:p>
            <a:endParaRPr lang="en-US" sz="2400" i="1" smtClean="0">
              <a:latin typeface="Times New Roman" pitchFamily="18" charset="0"/>
              <a:cs typeface="Times New Roman" pitchFamily="18" charset="0"/>
            </a:endParaRPr>
          </a:p>
          <a:p>
            <a:endParaRPr lang="en-US" sz="2400" i="1" smtClean="0">
              <a:latin typeface="Times New Roman" pitchFamily="18" charset="0"/>
              <a:cs typeface="Times New Roman" pitchFamily="18" charset="0"/>
            </a:endParaRPr>
          </a:p>
        </p:txBody>
      </p:sp>
      <p:pic>
        <p:nvPicPr>
          <p:cNvPr id="30724" name="Picture 2"/>
          <p:cNvPicPr>
            <a:picLocks noChangeAspect="1" noChangeArrowheads="1"/>
          </p:cNvPicPr>
          <p:nvPr/>
        </p:nvPicPr>
        <p:blipFill>
          <a:blip r:embed="rId2"/>
          <a:srcRect/>
          <a:stretch>
            <a:fillRect/>
          </a:stretch>
        </p:blipFill>
        <p:spPr bwMode="auto">
          <a:xfrm>
            <a:off x="1954213" y="3810000"/>
            <a:ext cx="52578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4"/>
          <p:cNvSpPr>
            <a:spLocks noGrp="1"/>
          </p:cNvSpPr>
          <p:nvPr>
            <p:ph idx="1"/>
          </p:nvPr>
        </p:nvSpPr>
        <p:spPr>
          <a:xfrm>
            <a:off x="457200" y="381000"/>
            <a:ext cx="8224838" cy="5745163"/>
          </a:xfrm>
        </p:spPr>
        <p:txBody>
          <a:bodyPr/>
          <a:lstStyle/>
          <a:p>
            <a:pPr eaLnBrk="1" hangingPunct="1">
              <a:buFont typeface="Arial" pitchFamily="34" charset="0"/>
              <a:buNone/>
            </a:pPr>
            <a:r>
              <a:rPr lang="en-US" sz="2400" i="1" smtClean="0">
                <a:solidFill>
                  <a:srgbClr val="FF0000"/>
                </a:solidFill>
                <a:latin typeface="Times New Roman" pitchFamily="18" charset="0"/>
                <a:cs typeface="Times New Roman" pitchFamily="18" charset="0"/>
              </a:rPr>
              <a:t>Error Detection :</a:t>
            </a:r>
          </a:p>
          <a:p>
            <a:pPr algn="just" eaLnBrk="1" hangingPunct="1"/>
            <a:r>
              <a:rPr lang="en-US" sz="2400" i="1" smtClean="0">
                <a:latin typeface="Times New Roman" pitchFamily="18" charset="0"/>
                <a:cs typeface="Times New Roman" pitchFamily="18" charset="0"/>
              </a:rPr>
              <a:t>They are few codes which are used to detect errors, not to prevent the occurrence of error or not to correct the occurred error.</a:t>
            </a:r>
          </a:p>
          <a:p>
            <a:pPr marL="342900" lvl="2" indent="-342900">
              <a:spcBef>
                <a:spcPts val="750"/>
              </a:spcBef>
            </a:pPr>
            <a:r>
              <a:rPr lang="en-US" i="1" smtClean="0">
                <a:latin typeface="Times New Roman" pitchFamily="18" charset="0"/>
                <a:cs typeface="Times New Roman" pitchFamily="18" charset="0"/>
              </a:rPr>
              <a:t>Solution – a shorter group of data is appended to the end of the data unit . This technique is called  </a:t>
            </a:r>
            <a:r>
              <a:rPr lang="en-US" b="1" i="1" smtClean="0">
                <a:solidFill>
                  <a:srgbClr val="7030A0"/>
                </a:solidFill>
                <a:latin typeface="Times New Roman" pitchFamily="18" charset="0"/>
                <a:cs typeface="Times New Roman" pitchFamily="18" charset="0"/>
              </a:rPr>
              <a:t>Redundancy</a:t>
            </a:r>
            <a:r>
              <a:rPr lang="en-US" i="1" smtClean="0">
                <a:latin typeface="Times New Roman" pitchFamily="18" charset="0"/>
                <a:cs typeface="Times New Roman" pitchFamily="18" charset="0"/>
              </a:rPr>
              <a:t>.</a:t>
            </a:r>
          </a:p>
          <a:p>
            <a:pPr>
              <a:buFont typeface="Times New Roman" pitchFamily="18" charset="0"/>
              <a:buNone/>
            </a:pPr>
            <a:endParaRPr lang="en-US" smtClean="0"/>
          </a:p>
        </p:txBody>
      </p:sp>
      <p:pic>
        <p:nvPicPr>
          <p:cNvPr id="31747" name="Picture 3"/>
          <p:cNvPicPr>
            <a:picLocks noChangeAspect="1" noChangeArrowheads="1"/>
          </p:cNvPicPr>
          <p:nvPr/>
        </p:nvPicPr>
        <p:blipFill>
          <a:blip r:embed="rId2"/>
          <a:srcRect/>
          <a:stretch>
            <a:fillRect/>
          </a:stretch>
        </p:blipFill>
        <p:spPr bwMode="auto">
          <a:xfrm>
            <a:off x="1447800" y="2895600"/>
            <a:ext cx="57150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1"/>
          <p:cNvSpPr>
            <a:spLocks noGrp="1"/>
          </p:cNvSpPr>
          <p:nvPr>
            <p:ph idx="1"/>
          </p:nvPr>
        </p:nvSpPr>
        <p:spPr>
          <a:xfrm>
            <a:off x="457200" y="381000"/>
            <a:ext cx="8224838" cy="5745163"/>
          </a:xfrm>
        </p:spPr>
        <p:txBody>
          <a:bodyPr/>
          <a:lstStyle/>
          <a:p>
            <a:pPr>
              <a:buFont typeface="Times New Roman" pitchFamily="18" charset="0"/>
              <a:buNone/>
            </a:pPr>
            <a:r>
              <a:rPr lang="en-US" i="1" smtClean="0">
                <a:solidFill>
                  <a:srgbClr val="FF0000"/>
                </a:solidFill>
                <a:latin typeface="Times New Roman" pitchFamily="18" charset="0"/>
                <a:cs typeface="Times New Roman" pitchFamily="18" charset="0"/>
              </a:rPr>
              <a:t>Error</a:t>
            </a:r>
            <a:r>
              <a:rPr lang="en-US" i="1" smtClean="0">
                <a:latin typeface="Times New Roman" pitchFamily="18" charset="0"/>
                <a:cs typeface="Times New Roman" pitchFamily="18" charset="0"/>
              </a:rPr>
              <a:t> </a:t>
            </a:r>
            <a:r>
              <a:rPr lang="en-US" i="1" smtClean="0">
                <a:solidFill>
                  <a:srgbClr val="FF0000"/>
                </a:solidFill>
                <a:latin typeface="Times New Roman" pitchFamily="18" charset="0"/>
                <a:cs typeface="Times New Roman" pitchFamily="18" charset="0"/>
              </a:rPr>
              <a:t>Detecting Codes </a:t>
            </a:r>
          </a:p>
          <a:p>
            <a:r>
              <a:rPr lang="en-US" i="1" smtClean="0">
                <a:latin typeface="Times New Roman" pitchFamily="18" charset="0"/>
                <a:cs typeface="Times New Roman" pitchFamily="18" charset="0"/>
              </a:rPr>
              <a:t>Basic approach used for error detection is the use of redundancy, where additional bits are added to facilitate detection and correction of errors. Popular techniques are: </a:t>
            </a:r>
          </a:p>
          <a:p>
            <a:r>
              <a:rPr lang="en-US" i="1" smtClean="0">
                <a:latin typeface="Times New Roman" pitchFamily="18" charset="0"/>
                <a:cs typeface="Times New Roman" pitchFamily="18" charset="0"/>
              </a:rPr>
              <a:t>Simple Parity check </a:t>
            </a:r>
          </a:p>
          <a:p>
            <a:r>
              <a:rPr lang="en-US" i="1" smtClean="0">
                <a:latin typeface="Times New Roman" pitchFamily="18" charset="0"/>
                <a:cs typeface="Times New Roman" pitchFamily="18" charset="0"/>
              </a:rPr>
              <a:t>Two-dimensional Parity check </a:t>
            </a:r>
          </a:p>
          <a:p>
            <a:r>
              <a:rPr lang="en-US" i="1" smtClean="0">
                <a:latin typeface="Times New Roman" pitchFamily="18" charset="0"/>
                <a:cs typeface="Times New Roman" pitchFamily="18" charset="0"/>
              </a:rPr>
              <a:t>Checksum </a:t>
            </a:r>
          </a:p>
          <a:p>
            <a:r>
              <a:rPr lang="en-US" i="1" smtClean="0">
                <a:latin typeface="Times New Roman" pitchFamily="18" charset="0"/>
                <a:cs typeface="Times New Roman" pitchFamily="18" charset="0"/>
              </a:rPr>
              <a:t>Cyclic redundancy check </a:t>
            </a:r>
          </a:p>
          <a:p>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457200" y="381000"/>
            <a:ext cx="8224838" cy="5745163"/>
          </a:xfrm>
        </p:spPr>
        <p:txBody>
          <a:bodyPr/>
          <a:lstStyle/>
          <a:p>
            <a:pPr>
              <a:buFont typeface="Times New Roman" pitchFamily="18" charset="0"/>
              <a:buNone/>
            </a:pPr>
            <a:r>
              <a:rPr lang="en-US" sz="2800" i="1" smtClean="0">
                <a:solidFill>
                  <a:srgbClr val="FF0000"/>
                </a:solidFill>
                <a:latin typeface="Times New Roman" pitchFamily="18" charset="0"/>
                <a:cs typeface="Times New Roman" pitchFamily="18" charset="0"/>
              </a:rPr>
              <a:t>Simple Parity Checking/One-dimension Parity Check/Vertical Redundancy Check(Vrc):</a:t>
            </a:r>
          </a:p>
          <a:p>
            <a:pPr marL="342900" lvl="2" indent="-342900" eaLnBrk="1" hangingPunct="1"/>
            <a:r>
              <a:rPr lang="en-US" sz="2000" i="1" smtClean="0">
                <a:latin typeface="Times New Roman" pitchFamily="18" charset="0"/>
                <a:cs typeface="Times New Roman" pitchFamily="18" charset="0"/>
              </a:rPr>
              <a:t>.</a:t>
            </a:r>
            <a:r>
              <a:rPr lang="en-US" sz="2800" i="1" smtClean="0">
                <a:latin typeface="Times New Roman" pitchFamily="18" charset="0"/>
                <a:cs typeface="Times New Roman" pitchFamily="18" charset="0"/>
              </a:rPr>
              <a:t>It is most common and least expensive mechanism for error detection.</a:t>
            </a:r>
          </a:p>
          <a:p>
            <a:pPr marL="342900" lvl="2" indent="-342900" eaLnBrk="1" hangingPunct="1"/>
            <a:r>
              <a:rPr lang="en-US" sz="2800" i="1" smtClean="0">
                <a:latin typeface="Times New Roman" pitchFamily="18" charset="0"/>
                <a:cs typeface="Times New Roman" pitchFamily="18" charset="0"/>
              </a:rPr>
              <a:t>It is also called as </a:t>
            </a:r>
            <a:r>
              <a:rPr lang="en-US" sz="2800" b="1" i="1" smtClean="0">
                <a:solidFill>
                  <a:srgbClr val="00B0F0"/>
                </a:solidFill>
                <a:latin typeface="Times New Roman" pitchFamily="18" charset="0"/>
                <a:cs typeface="Times New Roman" pitchFamily="18" charset="0"/>
              </a:rPr>
              <a:t>Parity check</a:t>
            </a:r>
            <a:r>
              <a:rPr lang="en-US" sz="2800" i="1" smtClean="0">
                <a:latin typeface="Times New Roman" pitchFamily="18" charset="0"/>
                <a:cs typeface="Times New Roman" pitchFamily="18" charset="0"/>
              </a:rPr>
              <a:t>.</a:t>
            </a:r>
          </a:p>
          <a:p>
            <a:pPr marL="342900" lvl="2" indent="-342900" eaLnBrk="1" hangingPunct="1"/>
            <a:r>
              <a:rPr lang="en-US" sz="2800" i="1" smtClean="0">
                <a:latin typeface="Times New Roman" pitchFamily="18" charset="0"/>
                <a:cs typeface="Times New Roman" pitchFamily="18" charset="0"/>
              </a:rPr>
              <a:t>Append a single bit at the end of data block such that the number of ones is even</a:t>
            </a:r>
            <a:br>
              <a:rPr lang="en-US" sz="2800" i="1" smtClean="0">
                <a:latin typeface="Times New Roman" pitchFamily="18" charset="0"/>
                <a:cs typeface="Times New Roman" pitchFamily="18" charset="0"/>
              </a:rPr>
            </a:br>
            <a:r>
              <a:rPr lang="en-US" sz="2800" i="1" smtClean="0">
                <a:latin typeface="Times New Roman" pitchFamily="18" charset="0"/>
                <a:cs typeface="Times New Roman" pitchFamily="18" charset="0"/>
                <a:sym typeface="Wingdings" pitchFamily="2" charset="2"/>
              </a:rPr>
              <a:t> Even Parity (odd parity is similar)</a:t>
            </a:r>
            <a:br>
              <a:rPr lang="en-US" sz="2800" i="1" smtClean="0">
                <a:latin typeface="Times New Roman" pitchFamily="18" charset="0"/>
                <a:cs typeface="Times New Roman" pitchFamily="18" charset="0"/>
                <a:sym typeface="Wingdings" pitchFamily="2" charset="2"/>
              </a:rPr>
            </a:br>
            <a:r>
              <a:rPr lang="en-US" sz="2800" i="1" smtClean="0">
                <a:latin typeface="Times New Roman" pitchFamily="18" charset="0"/>
                <a:cs typeface="Times New Roman" pitchFamily="18" charset="0"/>
                <a:sym typeface="Wingdings" pitchFamily="2" charset="2"/>
              </a:rPr>
              <a:t>0110011  0110011</a:t>
            </a:r>
            <a:r>
              <a:rPr lang="en-US" sz="2800" i="1" smtClean="0">
                <a:solidFill>
                  <a:srgbClr val="FF0000"/>
                </a:solidFill>
                <a:latin typeface="Times New Roman" pitchFamily="18" charset="0"/>
                <a:cs typeface="Times New Roman" pitchFamily="18" charset="0"/>
                <a:sym typeface="Wingdings" pitchFamily="2" charset="2"/>
              </a:rPr>
              <a:t>0</a:t>
            </a:r>
            <a:br>
              <a:rPr lang="en-US" sz="2800" i="1" smtClean="0">
                <a:solidFill>
                  <a:srgbClr val="FF0000"/>
                </a:solidFill>
                <a:latin typeface="Times New Roman" pitchFamily="18" charset="0"/>
                <a:cs typeface="Times New Roman" pitchFamily="18" charset="0"/>
                <a:sym typeface="Wingdings" pitchFamily="2" charset="2"/>
              </a:rPr>
            </a:br>
            <a:r>
              <a:rPr lang="en-US" sz="2800" i="1" smtClean="0">
                <a:latin typeface="Times New Roman" pitchFamily="18" charset="0"/>
                <a:cs typeface="Times New Roman" pitchFamily="18" charset="0"/>
                <a:sym typeface="Wingdings" pitchFamily="2" charset="2"/>
              </a:rPr>
              <a:t>0110001  0110001</a:t>
            </a:r>
            <a:r>
              <a:rPr lang="en-US" sz="2800" i="1" smtClean="0">
                <a:solidFill>
                  <a:srgbClr val="FF0000"/>
                </a:solidFill>
                <a:latin typeface="Times New Roman" pitchFamily="18" charset="0"/>
                <a:cs typeface="Times New Roman" pitchFamily="18" charset="0"/>
                <a:sym typeface="Wingdings" pitchFamily="2" charset="2"/>
              </a:rPr>
              <a:t>1</a:t>
            </a:r>
          </a:p>
          <a:p>
            <a:pPr marL="342900" lvl="2" indent="-342900" eaLnBrk="1" hangingPunct="1"/>
            <a:r>
              <a:rPr lang="en-US" sz="2800" b="1" i="1" smtClean="0">
                <a:latin typeface="Times New Roman" pitchFamily="18" charset="0"/>
                <a:cs typeface="Times New Roman" pitchFamily="18" charset="0"/>
              </a:rPr>
              <a:t>Performance</a:t>
            </a:r>
            <a:r>
              <a:rPr lang="en-US" sz="2800" i="1" smtClean="0">
                <a:latin typeface="Times New Roman" pitchFamily="18" charset="0"/>
                <a:cs typeface="Times New Roman" pitchFamily="18" charset="0"/>
              </a:rPr>
              <a:t>:  Detects all odd-number errors in a data block</a:t>
            </a:r>
          </a:p>
          <a:p>
            <a:pPr>
              <a:buFont typeface="Times New Roman" pitchFamily="18" charset="0"/>
              <a:buNone/>
            </a:pPr>
            <a:endParaRPr lang="en-US" sz="2800" i="1"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a:srcRect/>
          <a:stretch>
            <a:fillRect/>
          </a:stretch>
        </p:blipFill>
        <p:spPr>
          <a:xfrm>
            <a:off x="1676400" y="914400"/>
            <a:ext cx="6056313" cy="5081588"/>
          </a:xfr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77813"/>
            <a:ext cx="8224838" cy="712787"/>
          </a:xfrm>
        </p:spPr>
        <p:txBody>
          <a:bodyPr>
            <a:normAutofit fontScale="90000"/>
          </a:bodyPr>
          <a:lstStyle/>
          <a:p>
            <a:r>
              <a:rPr lang="en-US" smtClean="0"/>
              <a:t>CRC(Cyclic Redundancy Check)</a:t>
            </a:r>
          </a:p>
        </p:txBody>
      </p:sp>
      <p:sp>
        <p:nvSpPr>
          <p:cNvPr id="35843" name="Content Placeholder 2"/>
          <p:cNvSpPr>
            <a:spLocks noGrp="1"/>
          </p:cNvSpPr>
          <p:nvPr>
            <p:ph idx="1"/>
          </p:nvPr>
        </p:nvSpPr>
        <p:spPr>
          <a:xfrm>
            <a:off x="457200" y="990600"/>
            <a:ext cx="8224838" cy="5135563"/>
          </a:xfrm>
        </p:spPr>
        <p:txBody>
          <a:bodyPr/>
          <a:lstStyle/>
          <a:p>
            <a:pPr eaLnBrk="1" hangingPunct="1"/>
            <a:r>
              <a:rPr lang="en-US" sz="2800" i="1" smtClean="0">
                <a:latin typeface="Times New Roman" pitchFamily="18" charset="0"/>
                <a:cs typeface="Times New Roman" pitchFamily="18" charset="0"/>
              </a:rPr>
              <a:t>It is based on the binary division</a:t>
            </a:r>
          </a:p>
          <a:p>
            <a:pPr eaLnBrk="1" hangingPunct="1"/>
            <a:r>
              <a:rPr lang="en-US" sz="2800" i="1" smtClean="0">
                <a:latin typeface="Times New Roman" pitchFamily="18" charset="0"/>
                <a:cs typeface="Times New Roman" pitchFamily="18" charset="0"/>
              </a:rPr>
              <a:t>Polynomial code are used for generating check bits in the form of cyclic redundancy check.</a:t>
            </a:r>
          </a:p>
          <a:p>
            <a:endParaRPr lang="en-US" smtClean="0"/>
          </a:p>
        </p:txBody>
      </p:sp>
      <p:pic>
        <p:nvPicPr>
          <p:cNvPr id="35844" name="Picture 2"/>
          <p:cNvPicPr>
            <a:picLocks noChangeAspect="1" noChangeArrowheads="1"/>
          </p:cNvPicPr>
          <p:nvPr/>
        </p:nvPicPr>
        <p:blipFill>
          <a:blip r:embed="rId2"/>
          <a:srcRect/>
          <a:stretch>
            <a:fillRect/>
          </a:stretch>
        </p:blipFill>
        <p:spPr bwMode="auto">
          <a:xfrm>
            <a:off x="1600200" y="2859088"/>
            <a:ext cx="6096000" cy="2855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457200" y="533400"/>
            <a:ext cx="8229600" cy="55975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sz="3000" i="1">
                <a:solidFill>
                  <a:srgbClr val="000000"/>
                </a:solidFill>
              </a:rPr>
              <a:t> </a:t>
            </a:r>
            <a:r>
              <a:rPr lang="en-US">
                <a:solidFill>
                  <a:srgbClr val="000000"/>
                </a:solidFill>
              </a:rPr>
              <a:t>W</a:t>
            </a:r>
            <a:r>
              <a:rPr lang="en-US" i="1">
                <a:solidFill>
                  <a:srgbClr val="000000"/>
                </a:solidFill>
              </a:rPr>
              <a:t>hen the polynomial code method is employed ,the sender and receiver must agree upon a </a:t>
            </a:r>
            <a:r>
              <a:rPr lang="en-US" i="1">
                <a:solidFill>
                  <a:srgbClr val="FF33CC"/>
                </a:solidFill>
              </a:rPr>
              <a:t>generator polynomial G(x)</a:t>
            </a:r>
            <a:r>
              <a:rPr lang="en-US" i="1">
                <a:solidFill>
                  <a:srgbClr val="000000"/>
                </a:solidFill>
              </a:rPr>
              <a:t> .</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In advance both </a:t>
            </a:r>
            <a:r>
              <a:rPr lang="en-US" i="1">
                <a:solidFill>
                  <a:srgbClr val="FF33CC"/>
                </a:solidFill>
              </a:rPr>
              <a:t>higher and lower order bits of generator must be 1.</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To compute the </a:t>
            </a:r>
            <a:r>
              <a:rPr lang="en-US" i="1">
                <a:solidFill>
                  <a:srgbClr val="FF33CC"/>
                </a:solidFill>
              </a:rPr>
              <a:t>check sum for some frame with m bits ,corresponding to the polynomial M(x),</a:t>
            </a:r>
            <a:r>
              <a:rPr lang="en-US" i="1">
                <a:solidFill>
                  <a:srgbClr val="000000"/>
                </a:solidFill>
              </a:rPr>
              <a:t> the </a:t>
            </a:r>
            <a:r>
              <a:rPr lang="en-US" i="1">
                <a:solidFill>
                  <a:srgbClr val="006633"/>
                </a:solidFill>
              </a:rPr>
              <a:t>frame must be longer than the generator polynomial.</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6633"/>
                </a:solidFill>
              </a:rPr>
              <a:t> </a:t>
            </a:r>
            <a:r>
              <a:rPr lang="en-US" i="1">
                <a:solidFill>
                  <a:srgbClr val="000000"/>
                </a:solidFill>
              </a:rPr>
              <a:t>The idea is to append a checksum to the end of the frame in such a way that the polynomial represented by the </a:t>
            </a:r>
            <a:r>
              <a:rPr lang="en-US" i="1">
                <a:solidFill>
                  <a:srgbClr val="FF33CC"/>
                </a:solidFill>
              </a:rPr>
              <a:t>check summed  frame is divisible by G(x).</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FF33CC"/>
                </a:solidFill>
              </a:rPr>
              <a:t> </a:t>
            </a:r>
            <a:r>
              <a:rPr lang="en-US" i="1">
                <a:solidFill>
                  <a:srgbClr val="000000"/>
                </a:solidFill>
              </a:rPr>
              <a:t>When the  receiver gets the check summed frame, it tries </a:t>
            </a:r>
            <a:r>
              <a:rPr lang="en-US" i="1">
                <a:solidFill>
                  <a:srgbClr val="006633"/>
                </a:solidFill>
              </a:rPr>
              <a:t>dividing it by G(x</a:t>
            </a:r>
            <a:r>
              <a:rPr lang="en-US" i="1">
                <a:solidFill>
                  <a:srgbClr val="000000"/>
                </a:solidFill>
              </a:rPr>
              <a:t>). </a:t>
            </a:r>
            <a:r>
              <a:rPr lang="en-US" i="1">
                <a:solidFill>
                  <a:srgbClr val="FF33CC"/>
                </a:solidFill>
              </a:rPr>
              <a:t>If there is a remainder ,there has been a transmission error otherwise no error.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1"/>
          <p:cNvSpPr>
            <a:spLocks noChangeArrowheads="1"/>
          </p:cNvSpPr>
          <p:nvPr/>
        </p:nvSpPr>
        <p:spPr bwMode="auto">
          <a:xfrm>
            <a:off x="3429000" y="357188"/>
            <a:ext cx="2633663" cy="923925"/>
          </a:xfrm>
          <a:prstGeom prst="rect">
            <a:avLst/>
          </a:prstGeom>
          <a:noFill/>
          <a:ln w="9525">
            <a:noFill/>
            <a:miter lim="800000"/>
            <a:headEnd/>
            <a:tailEnd/>
          </a:ln>
        </p:spPr>
        <p:txBody>
          <a:bodyPr wrap="none">
            <a:spAutoFit/>
          </a:bodyPr>
          <a:lstStyle/>
          <a:p>
            <a:r>
              <a:rPr lang="en-US" sz="5400" dirty="0"/>
              <a:t>UNIT II </a:t>
            </a:r>
          </a:p>
        </p:txBody>
      </p:sp>
      <p:sp>
        <p:nvSpPr>
          <p:cNvPr id="129027" name="Rectangle 3"/>
          <p:cNvSpPr>
            <a:spLocks noChangeArrowheads="1"/>
          </p:cNvSpPr>
          <p:nvPr/>
        </p:nvSpPr>
        <p:spPr bwMode="auto">
          <a:xfrm>
            <a:off x="285750" y="1214438"/>
            <a:ext cx="4357688" cy="584200"/>
          </a:xfrm>
          <a:prstGeom prst="rect">
            <a:avLst/>
          </a:prstGeom>
          <a:noFill/>
          <a:ln w="9525">
            <a:noFill/>
            <a:miter lim="800000"/>
            <a:headEnd/>
            <a:tailEnd/>
          </a:ln>
        </p:spPr>
        <p:txBody>
          <a:bodyPr>
            <a:spAutoFit/>
          </a:bodyPr>
          <a:lstStyle/>
          <a:p>
            <a:r>
              <a:rPr lang="en-US" sz="3200" b="1"/>
              <a:t>Data Link Layer</a:t>
            </a:r>
          </a:p>
        </p:txBody>
      </p:sp>
      <p:sp>
        <p:nvSpPr>
          <p:cNvPr id="129028" name="Rectangle 3"/>
          <p:cNvSpPr>
            <a:spLocks noChangeArrowheads="1"/>
          </p:cNvSpPr>
          <p:nvPr/>
        </p:nvSpPr>
        <p:spPr bwMode="auto">
          <a:xfrm>
            <a:off x="428625" y="1857375"/>
            <a:ext cx="8501063" cy="3385542"/>
          </a:xfrm>
          <a:prstGeom prst="rect">
            <a:avLst/>
          </a:prstGeom>
          <a:noFill/>
          <a:ln w="9525">
            <a:noFill/>
            <a:miter lim="800000"/>
            <a:headEnd/>
            <a:tailEnd/>
          </a:ln>
        </p:spPr>
        <p:txBody>
          <a:bodyPr>
            <a:spAutoFit/>
          </a:bodyPr>
          <a:lstStyle/>
          <a:p>
            <a:r>
              <a:rPr lang="en-US" sz="2800" dirty="0"/>
              <a:t>The </a:t>
            </a:r>
            <a:r>
              <a:rPr lang="en-US" sz="2800" b="1" dirty="0"/>
              <a:t>data link layer </a:t>
            </a:r>
            <a:r>
              <a:rPr lang="en-US" sz="2800" dirty="0"/>
              <a:t>transforms the physical layer, a raw transmission facility, to </a:t>
            </a:r>
            <a:r>
              <a:rPr lang="en-US" sz="2800" dirty="0" smtClean="0"/>
              <a:t>a reliable link.</a:t>
            </a:r>
          </a:p>
          <a:p>
            <a:pPr>
              <a:buFont typeface="Arial" pitchFamily="34" charset="0"/>
              <a:buChar char="•"/>
            </a:pPr>
            <a:r>
              <a:rPr lang="en-US" sz="2800" dirty="0" smtClean="0"/>
              <a:t> Responsible </a:t>
            </a:r>
            <a:r>
              <a:rPr lang="en-US" sz="2800" dirty="0"/>
              <a:t>for node-to-node (hop-to-hop) communication. </a:t>
            </a:r>
          </a:p>
          <a:p>
            <a:pPr>
              <a:buFont typeface="Arial" pitchFamily="34" charset="0"/>
              <a:buChar char="•"/>
            </a:pPr>
            <a:r>
              <a:rPr lang="en-US" sz="2800" dirty="0"/>
              <a:t>Specific responsibilities of the data link layer include </a:t>
            </a:r>
            <a:r>
              <a:rPr lang="en-US" sz="2800" b="1" i="1" dirty="0"/>
              <a:t>framing, addressing, flow control, error control, and media access control</a:t>
            </a:r>
            <a:r>
              <a:rPr lang="en-US" sz="2800" i="1" dirty="0"/>
              <a:t>. </a:t>
            </a:r>
            <a:endParaRPr lang="en-US" sz="2800" i="1" dirty="0" smtClean="0"/>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i="1">
                <a:solidFill>
                  <a:srgbClr val="006633"/>
                </a:solidFill>
              </a:rPr>
              <a:t>Algorithm:</a:t>
            </a:r>
          </a:p>
        </p:txBody>
      </p:sp>
      <p:sp>
        <p:nvSpPr>
          <p:cNvPr id="37891" name="Text Box 2"/>
          <p:cNvSpPr txBox="1">
            <a:spLocks noChangeArrowheads="1"/>
          </p:cNvSpPr>
          <p:nvPr/>
        </p:nvSpPr>
        <p:spPr bwMode="auto">
          <a:xfrm>
            <a:off x="457200" y="838200"/>
            <a:ext cx="8229600" cy="5751513"/>
          </a:xfrm>
          <a:prstGeom prst="rect">
            <a:avLst/>
          </a:prstGeom>
          <a:noFill/>
          <a:ln w="9360">
            <a:solidFill>
              <a:srgbClr val="FF33CC"/>
            </a:solidFill>
            <a:miter lim="800000"/>
            <a:headEnd/>
            <a:tailEnd/>
          </a:ln>
        </p:spPr>
        <p:txBody>
          <a:bodyPr/>
          <a:lstStyle/>
          <a:p>
            <a:pPr marL="338138" indent="-338138">
              <a:lnSpc>
                <a:spcPct val="90000"/>
              </a:lnSpc>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Let r be the degree of </a:t>
            </a:r>
            <a:r>
              <a:rPr lang="en-US" sz="2800" i="1">
                <a:solidFill>
                  <a:srgbClr val="0000FF"/>
                </a:solidFill>
              </a:rPr>
              <a:t>G(x)</a:t>
            </a:r>
          </a:p>
          <a:p>
            <a:pPr marL="338138" indent="-338138">
              <a:lnSpc>
                <a:spcPct val="90000"/>
              </a:lnSpc>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Append r zero bits to the low-order end of the frame ,so it now contains </a:t>
            </a:r>
            <a:r>
              <a:rPr lang="en-US" sz="2800" i="1">
                <a:solidFill>
                  <a:srgbClr val="990099"/>
                </a:solidFill>
              </a:rPr>
              <a:t>m+r</a:t>
            </a:r>
            <a:r>
              <a:rPr lang="en-US" sz="2800" i="1">
                <a:solidFill>
                  <a:srgbClr val="000000"/>
                </a:solidFill>
              </a:rPr>
              <a:t> bits and corresponds to the polynomial </a:t>
            </a:r>
            <a:r>
              <a:rPr lang="en-US" sz="2800" i="1">
                <a:solidFill>
                  <a:srgbClr val="FF0066"/>
                </a:solidFill>
              </a:rPr>
              <a:t>x</a:t>
            </a:r>
            <a:r>
              <a:rPr lang="en-US" sz="2800" i="1" baseline="30000">
                <a:solidFill>
                  <a:srgbClr val="FF0066"/>
                </a:solidFill>
              </a:rPr>
              <a:t>r</a:t>
            </a:r>
            <a:r>
              <a:rPr lang="en-US" sz="2800" i="1">
                <a:solidFill>
                  <a:srgbClr val="FF0066"/>
                </a:solidFill>
              </a:rPr>
              <a:t>M(x).</a:t>
            </a:r>
          </a:p>
          <a:p>
            <a:pPr marL="338138" indent="-338138">
              <a:lnSpc>
                <a:spcPct val="90000"/>
              </a:lnSpc>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Divide the bit string corresponding to </a:t>
            </a:r>
            <a:r>
              <a:rPr lang="en-US" sz="2800" i="1">
                <a:solidFill>
                  <a:srgbClr val="FF33CC"/>
                </a:solidFill>
              </a:rPr>
              <a:t>G(x)</a:t>
            </a:r>
            <a:r>
              <a:rPr lang="en-US" sz="2800" i="1">
                <a:solidFill>
                  <a:srgbClr val="000000"/>
                </a:solidFill>
              </a:rPr>
              <a:t> in to the bit string corresponding to </a:t>
            </a:r>
            <a:r>
              <a:rPr lang="en-US" sz="2800" i="1">
                <a:solidFill>
                  <a:srgbClr val="006633"/>
                </a:solidFill>
              </a:rPr>
              <a:t>X</a:t>
            </a:r>
            <a:r>
              <a:rPr lang="en-US" sz="2800" i="1" baseline="30000">
                <a:solidFill>
                  <a:srgbClr val="006633"/>
                </a:solidFill>
              </a:rPr>
              <a:t>r</a:t>
            </a:r>
            <a:r>
              <a:rPr lang="en-US" sz="2800" i="1">
                <a:solidFill>
                  <a:srgbClr val="006633"/>
                </a:solidFill>
              </a:rPr>
              <a:t>M(x)</a:t>
            </a:r>
            <a:r>
              <a:rPr lang="en-US" sz="2800" i="1">
                <a:solidFill>
                  <a:srgbClr val="000000"/>
                </a:solidFill>
              </a:rPr>
              <a:t> using </a:t>
            </a:r>
            <a:r>
              <a:rPr lang="en-US" sz="2800" i="1">
                <a:solidFill>
                  <a:srgbClr val="996600"/>
                </a:solidFill>
              </a:rPr>
              <a:t>modulo 2 division.</a:t>
            </a:r>
          </a:p>
          <a:p>
            <a:pPr marL="338138" indent="-338138">
              <a:lnSpc>
                <a:spcPct val="90000"/>
              </a:lnSpc>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subtract the remainder (which is always r or fewer bits ) from the bit string correspond to </a:t>
            </a:r>
            <a:r>
              <a:rPr lang="en-US" sz="2800" i="1">
                <a:solidFill>
                  <a:srgbClr val="0000FF"/>
                </a:solidFill>
              </a:rPr>
              <a:t>x</a:t>
            </a:r>
            <a:r>
              <a:rPr lang="en-US" sz="2800" i="1" baseline="30000">
                <a:solidFill>
                  <a:srgbClr val="0000FF"/>
                </a:solidFill>
              </a:rPr>
              <a:t>r</a:t>
            </a:r>
            <a:r>
              <a:rPr lang="en-US" sz="2800" i="1">
                <a:solidFill>
                  <a:srgbClr val="0000FF"/>
                </a:solidFill>
              </a:rPr>
              <a:t>M(x) using modulo 2 subtraction.</a:t>
            </a:r>
          </a:p>
          <a:p>
            <a:pPr marL="338138" indent="-338138">
              <a:lnSpc>
                <a:spcPct val="90000"/>
              </a:lnSpc>
              <a:spcBef>
                <a:spcPts val="7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the result is the check summed frame to be transmitted .call its </a:t>
            </a:r>
            <a:r>
              <a:rPr lang="en-US" sz="2800" i="1">
                <a:solidFill>
                  <a:srgbClr val="990099"/>
                </a:solidFill>
              </a:rPr>
              <a:t>polynomial T(x).</a:t>
            </a:r>
          </a:p>
          <a:p>
            <a:pPr marL="338138" indent="-338138">
              <a:lnSpc>
                <a:spcPct val="90000"/>
              </a:lnSpc>
              <a:spcBef>
                <a:spcPts val="7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800" i="1">
              <a:solidFill>
                <a:srgbClr val="990099"/>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
          <p:cNvSpPr txBox="1">
            <a:spLocks noChangeArrowheads="1"/>
          </p:cNvSpPr>
          <p:nvPr/>
        </p:nvSpPr>
        <p:spPr bwMode="auto">
          <a:xfrm>
            <a:off x="457200" y="1371600"/>
            <a:ext cx="8229600" cy="4759325"/>
          </a:xfrm>
          <a:prstGeom prst="rect">
            <a:avLst/>
          </a:prstGeom>
          <a:noFill/>
          <a:ln w="9525">
            <a:noFill/>
            <a:round/>
            <a:headEnd/>
            <a:tailEnd/>
          </a:ln>
        </p:spPr>
        <p:txBody>
          <a:bodyPr/>
          <a:lstStyle/>
          <a:p>
            <a:pPr marL="338138" indent="-338138">
              <a:spcBef>
                <a:spcPts val="7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p>
        </p:txBody>
      </p:sp>
      <p:pic>
        <p:nvPicPr>
          <p:cNvPr id="38915" name="Picture 2"/>
          <p:cNvPicPr>
            <a:picLocks noChangeAspect="1" noChangeArrowheads="1"/>
          </p:cNvPicPr>
          <p:nvPr/>
        </p:nvPicPr>
        <p:blipFill>
          <a:blip r:embed="rId3"/>
          <a:srcRect/>
          <a:stretch>
            <a:fillRect/>
          </a:stretch>
        </p:blipFill>
        <p:spPr bwMode="auto">
          <a:xfrm>
            <a:off x="1219200" y="1143000"/>
            <a:ext cx="7239000" cy="5019675"/>
          </a:xfrm>
          <a:prstGeom prst="rect">
            <a:avLst/>
          </a:prstGeom>
          <a:noFill/>
          <a:ln w="9360">
            <a:solidFill>
              <a:srgbClr val="FF33CC"/>
            </a:solidFill>
            <a:miter lim="800000"/>
            <a:headEnd/>
            <a:tailEnd/>
          </a:ln>
        </p:spPr>
      </p:pic>
      <p:sp>
        <p:nvSpPr>
          <p:cNvPr id="38916" name="Text Box 3"/>
          <p:cNvSpPr txBox="1">
            <a:spLocks noChangeArrowheads="1"/>
          </p:cNvSpPr>
          <p:nvPr/>
        </p:nvSpPr>
        <p:spPr bwMode="auto">
          <a:xfrm>
            <a:off x="609600" y="381000"/>
            <a:ext cx="8001000" cy="520700"/>
          </a:xfrm>
          <a:prstGeom prst="rect">
            <a:avLst/>
          </a:prstGeom>
          <a:solidFill>
            <a:srgbClr val="FFFFFF"/>
          </a:solidFill>
          <a:ln w="9525">
            <a:noFill/>
            <a:round/>
            <a:headEnd/>
            <a:tailEnd/>
          </a:ln>
        </p:spPr>
        <p:txBody>
          <a:bodyPr lIns="90000" tIns="46800" rIns="90000" bIns="46800">
            <a:spAutoFit/>
          </a:bodyPr>
          <a:lstStyle/>
          <a:p>
            <a:pPr>
              <a:spcBef>
                <a:spcPts val="17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i="1">
                <a:solidFill>
                  <a:srgbClr val="006633"/>
                </a:solidFill>
              </a:rPr>
              <a:t>Calculation of the polynomial code</a:t>
            </a:r>
            <a:r>
              <a:rPr lang="en-US" sz="2800" i="1">
                <a:solidFill>
                  <a:srgbClr val="000000"/>
                </a:solidFill>
              </a:rPr>
              <a:t> </a:t>
            </a:r>
            <a:r>
              <a:rPr lang="en-US" sz="2800" i="1">
                <a:solidFill>
                  <a:srgbClr val="006633"/>
                </a:solidFill>
              </a:rPr>
              <a:t>checksum</a:t>
            </a:r>
            <a:r>
              <a:rPr lang="en-US" sz="2800" i="1">
                <a:solidFill>
                  <a:srgbClr val="000000"/>
                </a:solidFill>
              </a:rPr>
              <a:t>:</a:t>
            </a:r>
          </a:p>
        </p:txBody>
      </p:sp>
      <p:sp>
        <p:nvSpPr>
          <p:cNvPr id="38917" name="Text Box 4"/>
          <p:cNvSpPr txBox="1">
            <a:spLocks noChangeArrowheads="1"/>
          </p:cNvSpPr>
          <p:nvPr/>
        </p:nvSpPr>
        <p:spPr bwMode="auto">
          <a:xfrm>
            <a:off x="457200" y="6248400"/>
            <a:ext cx="7010400" cy="460375"/>
          </a:xfrm>
          <a:prstGeom prst="rect">
            <a:avLst/>
          </a:prstGeom>
          <a:noFill/>
          <a:ln w="9525">
            <a:noFill/>
            <a:round/>
            <a:headEnd/>
            <a:tailEnd/>
          </a:ln>
        </p:spPr>
        <p:txBody>
          <a:bodyPr lIns="90000" tIns="46800" rIns="90000" bIns="46800">
            <a:spAutoFit/>
          </a:bodyPr>
          <a:lstStyle/>
          <a:p>
            <a:pPr>
              <a:spcBef>
                <a:spcPts val="1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6633"/>
                </a:solidFill>
              </a:rPr>
              <a:t>Frame: 1001     Generator : 1011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p:cNvSpPr txBox="1">
            <a:spLocks noChangeArrowheads="1"/>
          </p:cNvSpPr>
          <p:nvPr/>
        </p:nvSpPr>
        <p:spPr bwMode="auto">
          <a:xfrm>
            <a:off x="457200" y="277813"/>
            <a:ext cx="8229600" cy="7889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Division in the CRC decoder for two cases:</a:t>
            </a:r>
          </a:p>
        </p:txBody>
      </p:sp>
      <p:grpSp>
        <p:nvGrpSpPr>
          <p:cNvPr id="2" name="Group 2"/>
          <p:cNvGrpSpPr>
            <a:grpSpLocks/>
          </p:cNvGrpSpPr>
          <p:nvPr/>
        </p:nvGrpSpPr>
        <p:grpSpPr bwMode="auto">
          <a:xfrm>
            <a:off x="762000" y="1219200"/>
            <a:ext cx="7632700" cy="4525963"/>
            <a:chOff x="480" y="768"/>
            <a:chExt cx="4808" cy="2851"/>
          </a:xfrm>
        </p:grpSpPr>
        <p:pic>
          <p:nvPicPr>
            <p:cNvPr id="39940" name="Picture 3"/>
            <p:cNvPicPr>
              <a:picLocks noChangeAspect="1" noChangeArrowheads="1"/>
            </p:cNvPicPr>
            <p:nvPr/>
          </p:nvPicPr>
          <p:blipFill>
            <a:blip r:embed="rId3"/>
            <a:srcRect/>
            <a:stretch>
              <a:fillRect/>
            </a:stretch>
          </p:blipFill>
          <p:spPr bwMode="auto">
            <a:xfrm>
              <a:off x="480" y="768"/>
              <a:ext cx="4808" cy="2851"/>
            </a:xfrm>
            <a:prstGeom prst="rect">
              <a:avLst/>
            </a:prstGeom>
            <a:noFill/>
            <a:ln w="9360">
              <a:solidFill>
                <a:srgbClr val="FF33CC"/>
              </a:solidFill>
              <a:miter lim="800000"/>
              <a:headEnd/>
              <a:tailEnd/>
            </a:ln>
          </p:spPr>
        </p:pic>
        <p:sp>
          <p:nvSpPr>
            <p:cNvPr id="39941" name="Text Box 4"/>
            <p:cNvSpPr txBox="1">
              <a:spLocks noChangeArrowheads="1"/>
            </p:cNvSpPr>
            <p:nvPr/>
          </p:nvSpPr>
          <p:spPr bwMode="auto">
            <a:xfrm>
              <a:off x="480" y="768"/>
              <a:ext cx="4808" cy="2851"/>
            </a:xfrm>
            <a:prstGeom prst="rect">
              <a:avLst/>
            </a:prstGeom>
            <a:noFill/>
            <a:ln w="9525">
              <a:noFill/>
              <a:round/>
              <a:headEnd/>
              <a:tailEnd/>
            </a:ln>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a:xfrm>
            <a:off x="457200" y="457200"/>
            <a:ext cx="8224838" cy="5668963"/>
          </a:xfrm>
        </p:spPr>
        <p:txBody>
          <a:bodyPr/>
          <a:lstStyle/>
          <a:p>
            <a:pPr>
              <a:buFont typeface="Times New Roman" pitchFamily="18" charset="0"/>
              <a:buNone/>
            </a:pPr>
            <a:r>
              <a:rPr lang="en-US" sz="2800" i="1" smtClean="0">
                <a:solidFill>
                  <a:srgbClr val="FF0000"/>
                </a:solidFill>
                <a:latin typeface="Times New Roman" pitchFamily="18" charset="0"/>
                <a:cs typeface="Times New Roman" pitchFamily="18" charset="0"/>
              </a:rPr>
              <a:t>Performance  of  CRC:</a:t>
            </a:r>
          </a:p>
          <a:p>
            <a:r>
              <a:rPr lang="en-US" sz="2400" i="1" smtClean="0">
                <a:latin typeface="Times New Roman" pitchFamily="18" charset="0"/>
                <a:cs typeface="Times New Roman" pitchFamily="18" charset="0"/>
              </a:rPr>
              <a:t>CRC is a very effective error detection technique. If the divisor is chosen according to the previously mentioned rules, its performance can be summarized as follows: </a:t>
            </a:r>
          </a:p>
          <a:p>
            <a:r>
              <a:rPr lang="en-US" sz="2400" i="1" smtClean="0">
                <a:latin typeface="Times New Roman" pitchFamily="18" charset="0"/>
                <a:cs typeface="Times New Roman" pitchFamily="18" charset="0"/>
              </a:rPr>
              <a:t>CRC can detect all single-bit errors </a:t>
            </a:r>
          </a:p>
          <a:p>
            <a:r>
              <a:rPr lang="en-US" sz="2400" i="1" smtClean="0">
                <a:latin typeface="Times New Roman" pitchFamily="18" charset="0"/>
                <a:cs typeface="Times New Roman" pitchFamily="18" charset="0"/>
              </a:rPr>
              <a:t>CRC can detect all double-bit errors (three 1’s) </a:t>
            </a:r>
          </a:p>
          <a:p>
            <a:r>
              <a:rPr lang="en-US" sz="2400" i="1" smtClean="0">
                <a:latin typeface="Times New Roman" pitchFamily="18" charset="0"/>
                <a:cs typeface="Times New Roman" pitchFamily="18" charset="0"/>
              </a:rPr>
              <a:t>CRC can detect any odd number of errors (X+1) </a:t>
            </a:r>
          </a:p>
          <a:p>
            <a:r>
              <a:rPr lang="en-US" sz="2400" i="1" smtClean="0">
                <a:latin typeface="Times New Roman" pitchFamily="18" charset="0"/>
                <a:cs typeface="Times New Roman" pitchFamily="18" charset="0"/>
              </a:rPr>
              <a:t>CRC can detect all burst errors of less than the degree of the polynomial. </a:t>
            </a:r>
          </a:p>
          <a:p>
            <a:r>
              <a:rPr lang="en-US" sz="2400" i="1" smtClean="0">
                <a:latin typeface="Times New Roman" pitchFamily="18" charset="0"/>
                <a:cs typeface="Times New Roman" pitchFamily="18" charset="0"/>
              </a:rPr>
              <a:t>CRC detects most of the larger burst errors with a high probability. </a:t>
            </a:r>
          </a:p>
          <a:p>
            <a:pPr>
              <a:buFont typeface="Times New Roman" pitchFamily="18" charset="0"/>
              <a:buNone/>
            </a:pPr>
            <a:r>
              <a:rPr lang="en-US" sz="2400" i="1" smtClean="0">
                <a:latin typeface="Times New Roman" pitchFamily="18" charset="0"/>
                <a:cs typeface="Times New Roman" pitchFamily="18" charset="0"/>
              </a:rPr>
              <a:t>• For example CRC-12 detects 99.97% of errors with a length 12 or more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457200" y="381000"/>
            <a:ext cx="8224838" cy="5745163"/>
          </a:xfrm>
        </p:spPr>
        <p:txBody>
          <a:bodyPr/>
          <a:lstStyle/>
          <a:p>
            <a:pPr algn="ctr">
              <a:buFont typeface="Times New Roman" pitchFamily="18" charset="0"/>
              <a:buNone/>
            </a:pPr>
            <a:endParaRPr lang="en-US" smtClean="0">
              <a:solidFill>
                <a:srgbClr val="FF0000"/>
              </a:solidFill>
            </a:endParaRPr>
          </a:p>
          <a:p>
            <a:pPr algn="ctr">
              <a:buFont typeface="Times New Roman" pitchFamily="18" charset="0"/>
              <a:buNone/>
            </a:pPr>
            <a:endParaRPr lang="en-US" smtClean="0">
              <a:solidFill>
                <a:srgbClr val="FF0000"/>
              </a:solidFill>
            </a:endParaRPr>
          </a:p>
          <a:p>
            <a:pPr algn="ctr">
              <a:buFont typeface="Times New Roman" pitchFamily="18" charset="0"/>
              <a:buNone/>
            </a:pPr>
            <a:endParaRPr lang="en-US" smtClean="0">
              <a:solidFill>
                <a:srgbClr val="FF0000"/>
              </a:solidFill>
            </a:endParaRPr>
          </a:p>
          <a:p>
            <a:pPr algn="ctr">
              <a:buFont typeface="Times New Roman" pitchFamily="18" charset="0"/>
              <a:buNone/>
            </a:pPr>
            <a:endParaRPr lang="en-US" smtClean="0">
              <a:solidFill>
                <a:srgbClr val="FF0000"/>
              </a:solidFill>
            </a:endParaRPr>
          </a:p>
          <a:p>
            <a:pPr algn="ctr">
              <a:buFont typeface="Times New Roman" pitchFamily="18" charset="0"/>
              <a:buNone/>
            </a:pPr>
            <a:r>
              <a:rPr lang="en-US" sz="4000" i="1" smtClean="0">
                <a:solidFill>
                  <a:srgbClr val="FF0000"/>
                </a:solidFill>
                <a:latin typeface="Times New Roman" pitchFamily="18" charset="0"/>
                <a:cs typeface="Times New Roman" pitchFamily="18" charset="0"/>
              </a:rPr>
              <a:t>Error Correcting codes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457200" y="609600"/>
            <a:ext cx="8224838" cy="5516563"/>
          </a:xfrm>
        </p:spPr>
        <p:txBody>
          <a:bodyPr/>
          <a:lstStyle/>
          <a:p>
            <a:r>
              <a:rPr lang="en-US" sz="2800" i="1" smtClean="0">
                <a:latin typeface="Times New Roman" pitchFamily="18" charset="0"/>
                <a:cs typeface="Times New Roman" pitchFamily="18" charset="0"/>
              </a:rPr>
              <a:t>The techniques that we have discussed so far can detect errors, but do not correct them. </a:t>
            </a:r>
          </a:p>
          <a:p>
            <a:pPr>
              <a:buFont typeface="Times New Roman" pitchFamily="18" charset="0"/>
              <a:buNone/>
            </a:pPr>
            <a:r>
              <a:rPr lang="en-US" sz="2800" i="1" smtClean="0">
                <a:solidFill>
                  <a:srgbClr val="FF0000"/>
                </a:solidFill>
                <a:latin typeface="Times New Roman" pitchFamily="18" charset="0"/>
                <a:cs typeface="Times New Roman" pitchFamily="18" charset="0"/>
              </a:rPr>
              <a:t>Error Correction can be handled in two ways. </a:t>
            </a:r>
          </a:p>
          <a:p>
            <a:r>
              <a:rPr lang="en-US" sz="2800" i="1" smtClean="0">
                <a:latin typeface="Times New Roman" pitchFamily="18" charset="0"/>
                <a:cs typeface="Times New Roman" pitchFamily="18" charset="0"/>
              </a:rPr>
              <a:t>One is when an error is discovered; the receiver can have the sender retransmit the entire data unit. This is known as </a:t>
            </a:r>
            <a:r>
              <a:rPr lang="en-US" sz="2800" i="1" smtClean="0">
                <a:solidFill>
                  <a:srgbClr val="FF0000"/>
                </a:solidFill>
                <a:latin typeface="Times New Roman" pitchFamily="18" charset="0"/>
                <a:cs typeface="Times New Roman" pitchFamily="18" charset="0"/>
              </a:rPr>
              <a:t>backward error correction. </a:t>
            </a:r>
          </a:p>
          <a:p>
            <a:r>
              <a:rPr lang="en-US" sz="2800" i="1" smtClean="0">
                <a:latin typeface="Times New Roman" pitchFamily="18" charset="0"/>
                <a:cs typeface="Times New Roman" pitchFamily="18" charset="0"/>
              </a:rPr>
              <a:t>In the other, receiver can use an error-correcting code, which automatically corrects certain errors. This is known as </a:t>
            </a:r>
            <a:r>
              <a:rPr lang="en-US" sz="2800" i="1" smtClean="0">
                <a:solidFill>
                  <a:srgbClr val="FF0000"/>
                </a:solidFill>
                <a:latin typeface="Times New Roman" pitchFamily="18" charset="0"/>
                <a:cs typeface="Times New Roman" pitchFamily="18" charset="0"/>
              </a:rPr>
              <a:t>forward error correction</a:t>
            </a:r>
            <a:r>
              <a:rPr lang="en-US" b="1" smtClean="0">
                <a:latin typeface="Times New Roman" pitchFamily="18" charset="0"/>
                <a:cs typeface="Times New Roman" pitchFamily="18" charset="0"/>
              </a:rPr>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57200" y="277813"/>
            <a:ext cx="8229600" cy="6365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Error correcting codes:</a:t>
            </a:r>
          </a:p>
        </p:txBody>
      </p:sp>
      <p:sp>
        <p:nvSpPr>
          <p:cNvPr id="44035" name="Text Box 2"/>
          <p:cNvSpPr txBox="1">
            <a:spLocks noChangeArrowheads="1"/>
          </p:cNvSpPr>
          <p:nvPr/>
        </p:nvSpPr>
        <p:spPr bwMode="auto">
          <a:xfrm>
            <a:off x="457200" y="990600"/>
            <a:ext cx="8229600" cy="51403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FF33CC"/>
                </a:solidFill>
              </a:rPr>
              <a:t>Forward Error Correction</a:t>
            </a:r>
            <a:r>
              <a:rPr lang="en-US" sz="2800">
                <a:solidFill>
                  <a:srgbClr val="FF33CC"/>
                </a:solidFill>
                <a:latin typeface="Arial" pitchFamily="34" charset="0"/>
              </a:rPr>
              <a:t>:</a:t>
            </a:r>
            <a:r>
              <a:rPr lang="en-US" sz="2800">
                <a:solidFill>
                  <a:srgbClr val="000000"/>
                </a:solidFill>
                <a:latin typeface="Arial" pitchFamily="34" charset="0"/>
              </a:rPr>
              <a:t> </a:t>
            </a:r>
            <a:r>
              <a:rPr lang="en-US" sz="2800" i="1">
                <a:solidFill>
                  <a:srgbClr val="000000"/>
                </a:solidFill>
              </a:rPr>
              <a:t> FEC  is the only error correction scheme that actually detects and corrects transmission errors at the receive end with out calling for retransmission.</a:t>
            </a:r>
          </a:p>
          <a:p>
            <a:pPr marL="665163" lvl="1" indent="-325438">
              <a:lnSpc>
                <a:spcPct val="90000"/>
              </a:lnSpc>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000000"/>
                </a:solidFill>
                <a:latin typeface="Arial" pitchFamily="34" charset="0"/>
              </a:rPr>
              <a:t> </a:t>
            </a:r>
            <a:r>
              <a:rPr lang="en-US" sz="2800">
                <a:solidFill>
                  <a:srgbClr val="000000"/>
                </a:solidFill>
              </a:rPr>
              <a:t> </a:t>
            </a:r>
            <a:r>
              <a:rPr lang="en-US" sz="2800" i="1">
                <a:solidFill>
                  <a:srgbClr val="000000"/>
                </a:solidFill>
              </a:rPr>
              <a:t>Ex: </a:t>
            </a:r>
            <a:r>
              <a:rPr lang="en-US" sz="2800" i="1">
                <a:solidFill>
                  <a:srgbClr val="990099"/>
                </a:solidFill>
              </a:rPr>
              <a:t>Hamming  code</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000000"/>
                </a:solidFill>
                <a:latin typeface="Arial" pitchFamily="34" charset="0"/>
              </a:rPr>
              <a:t> </a:t>
            </a:r>
            <a:r>
              <a:rPr lang="en-US" sz="2800">
                <a:solidFill>
                  <a:srgbClr val="000000"/>
                </a:solidFill>
              </a:rPr>
              <a:t> </a:t>
            </a:r>
            <a:r>
              <a:rPr lang="en-US" sz="2800" i="1">
                <a:solidFill>
                  <a:srgbClr val="000000"/>
                </a:solidFill>
              </a:rPr>
              <a:t>No of bits in hamming code is dependent on the no. of bits in the data character by using the relation.</a:t>
            </a:r>
          </a:p>
          <a:p>
            <a:pPr marL="1017588" lvl="2" indent="-347663">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000000"/>
                </a:solidFill>
                <a:latin typeface="Arial" pitchFamily="34" charset="0"/>
              </a:rPr>
              <a:t> </a:t>
            </a:r>
            <a:r>
              <a:rPr lang="en-US" sz="2800" i="1">
                <a:solidFill>
                  <a:srgbClr val="990099"/>
                </a:solidFill>
                <a:latin typeface="Arial" pitchFamily="34" charset="0"/>
              </a:rPr>
              <a:t>2</a:t>
            </a:r>
            <a:r>
              <a:rPr lang="en-US" sz="2800" i="1" baseline="30000">
                <a:solidFill>
                  <a:srgbClr val="990099"/>
                </a:solidFill>
                <a:latin typeface="Arial" pitchFamily="34" charset="0"/>
              </a:rPr>
              <a:t>n</a:t>
            </a:r>
            <a:r>
              <a:rPr lang="en-US" sz="2800" i="1">
                <a:solidFill>
                  <a:srgbClr val="990099"/>
                </a:solidFill>
                <a:latin typeface="Arial" pitchFamily="34" charset="0"/>
              </a:rPr>
              <a:t>&gt;=m+n+1</a:t>
            </a:r>
          </a:p>
          <a:p>
            <a:pPr marL="1017588" lvl="2" indent="-347663">
              <a:lnSpc>
                <a:spcPct val="90000"/>
              </a:lnSpc>
              <a:spcBef>
                <a:spcPts val="625"/>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000000"/>
                </a:solidFill>
                <a:latin typeface="Arial" pitchFamily="34" charset="0"/>
              </a:rPr>
              <a:t> </a:t>
            </a:r>
            <a:r>
              <a:rPr lang="en-US" sz="2800" i="1">
                <a:solidFill>
                  <a:srgbClr val="000000"/>
                </a:solidFill>
              </a:rPr>
              <a:t> Where n=no. of hamming bits</a:t>
            </a:r>
          </a:p>
          <a:p>
            <a:pPr marL="1017588" lvl="2" indent="-347663">
              <a:lnSpc>
                <a:spcPct val="90000"/>
              </a:lnSpc>
              <a:spcBef>
                <a:spcPts val="625"/>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i="1">
                <a:solidFill>
                  <a:srgbClr val="000000"/>
                </a:solidFill>
              </a:rPr>
              <a:t> m= no. of  bits in the data character</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457200" y="277813"/>
            <a:ext cx="8229600" cy="6365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Error correcting codes:</a:t>
            </a:r>
          </a:p>
        </p:txBody>
      </p:sp>
      <p:sp>
        <p:nvSpPr>
          <p:cNvPr id="45059" name="Text Box 2"/>
          <p:cNvSpPr txBox="1">
            <a:spLocks noChangeArrowheads="1"/>
          </p:cNvSpPr>
          <p:nvPr/>
        </p:nvSpPr>
        <p:spPr bwMode="auto">
          <a:xfrm>
            <a:off x="609600" y="1066800"/>
            <a:ext cx="8229600" cy="49879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latin typeface="Arial" pitchFamily="34" charset="0"/>
              </a:rPr>
              <a:t> </a:t>
            </a:r>
            <a:r>
              <a:rPr lang="en-US" i="1">
                <a:solidFill>
                  <a:srgbClr val="000000"/>
                </a:solidFill>
              </a:rPr>
              <a:t>No. of bits in hamming code</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2</a:t>
            </a:r>
            <a:r>
              <a:rPr lang="en-US" i="1" baseline="30000">
                <a:solidFill>
                  <a:srgbClr val="000000"/>
                </a:solidFill>
              </a:rPr>
              <a:t>n</a:t>
            </a:r>
            <a:r>
              <a:rPr lang="en-US" i="1">
                <a:solidFill>
                  <a:srgbClr val="000000"/>
                </a:solidFill>
              </a:rPr>
              <a:t>&gt;=m+n+1</a:t>
            </a:r>
          </a:p>
          <a:p>
            <a:pPr marL="1017588" lvl="2" indent="-347663">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Take n=4</a:t>
            </a:r>
          </a:p>
          <a:p>
            <a:pPr marL="1017588" lvl="2" indent="-347663">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2</a:t>
            </a:r>
            <a:r>
              <a:rPr lang="en-US" i="1" baseline="30000">
                <a:solidFill>
                  <a:srgbClr val="000000"/>
                </a:solidFill>
              </a:rPr>
              <a:t>4</a:t>
            </a:r>
            <a:r>
              <a:rPr lang="en-US" i="1">
                <a:solidFill>
                  <a:srgbClr val="000000"/>
                </a:solidFill>
              </a:rPr>
              <a:t>=16&gt;=12+4+1</a:t>
            </a:r>
          </a:p>
          <a:p>
            <a:pPr marL="1676400" lvl="4" indent="-336550">
              <a:spcBef>
                <a:spcPts val="600"/>
              </a:spcBef>
              <a:buClr>
                <a:srgbClr val="CC9900"/>
              </a:buClr>
              <a:buSzPct val="7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16&gt;=17</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Take n=5</a:t>
            </a:r>
          </a:p>
          <a:p>
            <a:pPr marL="1017588" lvl="2" indent="-347663">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2</a:t>
            </a:r>
            <a:r>
              <a:rPr lang="en-US" i="1" baseline="30000">
                <a:solidFill>
                  <a:srgbClr val="000000"/>
                </a:solidFill>
              </a:rPr>
              <a:t>5</a:t>
            </a:r>
            <a:r>
              <a:rPr lang="en-US" i="1">
                <a:solidFill>
                  <a:srgbClr val="000000"/>
                </a:solidFill>
              </a:rPr>
              <a:t>=32&gt;=12+5+1=18</a:t>
            </a:r>
          </a:p>
          <a:p>
            <a:pPr marL="1335088" lvl="3" indent="-311150">
              <a:spcBef>
                <a:spcPts val="600"/>
              </a:spcBef>
              <a:buClr>
                <a:srgbClr val="3B812F"/>
              </a:buClr>
              <a:buSzPct val="7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32&gt;=18  ---- 5 bits are required for hamming code.</a:t>
            </a:r>
          </a:p>
          <a:p>
            <a:pPr marL="1335088" lvl="3" indent="-311150">
              <a:spcBef>
                <a:spcPts val="600"/>
              </a:spcBef>
              <a:buClr>
                <a:srgbClr val="3B812F"/>
              </a:buClr>
              <a:buSzPct val="7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12 bits of data +5 bits of code=17 bits of data stream.</a:t>
            </a:r>
          </a:p>
          <a:p>
            <a:pPr marL="338138" indent="-338138">
              <a:spcBef>
                <a:spcPts val="60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457200" y="277813"/>
            <a:ext cx="8229600" cy="865187"/>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600" i="1">
                <a:solidFill>
                  <a:srgbClr val="006633"/>
                </a:solidFill>
              </a:rPr>
              <a:t>Error correcting codes:</a:t>
            </a:r>
          </a:p>
        </p:txBody>
      </p:sp>
      <p:grpSp>
        <p:nvGrpSpPr>
          <p:cNvPr id="2" name="Group 2"/>
          <p:cNvGrpSpPr>
            <a:grpSpLocks/>
          </p:cNvGrpSpPr>
          <p:nvPr/>
        </p:nvGrpSpPr>
        <p:grpSpPr bwMode="auto">
          <a:xfrm>
            <a:off x="304800" y="1905000"/>
            <a:ext cx="8605838" cy="2967038"/>
            <a:chOff x="192" y="1200"/>
            <a:chExt cx="5421" cy="1869"/>
          </a:xfrm>
        </p:grpSpPr>
        <p:pic>
          <p:nvPicPr>
            <p:cNvPr id="46084" name="Picture 3"/>
            <p:cNvPicPr>
              <a:picLocks noChangeAspect="1" noChangeArrowheads="1"/>
            </p:cNvPicPr>
            <p:nvPr/>
          </p:nvPicPr>
          <p:blipFill>
            <a:blip r:embed="rId3"/>
            <a:srcRect/>
            <a:stretch>
              <a:fillRect/>
            </a:stretch>
          </p:blipFill>
          <p:spPr bwMode="auto">
            <a:xfrm>
              <a:off x="192" y="1200"/>
              <a:ext cx="5421" cy="1869"/>
            </a:xfrm>
            <a:prstGeom prst="rect">
              <a:avLst/>
            </a:prstGeom>
            <a:noFill/>
            <a:ln w="9525">
              <a:noFill/>
              <a:round/>
              <a:headEnd/>
              <a:tailEnd/>
            </a:ln>
          </p:spPr>
        </p:pic>
        <p:sp>
          <p:nvSpPr>
            <p:cNvPr id="46085" name="Text Box 4"/>
            <p:cNvSpPr txBox="1">
              <a:spLocks noChangeArrowheads="1"/>
            </p:cNvSpPr>
            <p:nvPr/>
          </p:nvSpPr>
          <p:spPr bwMode="auto">
            <a:xfrm>
              <a:off x="192" y="1200"/>
              <a:ext cx="5421" cy="1869"/>
            </a:xfrm>
            <a:prstGeom prst="rect">
              <a:avLst/>
            </a:prstGeom>
            <a:noFill/>
            <a:ln w="9525">
              <a:noFill/>
              <a:round/>
              <a:headEnd/>
              <a:tailEnd/>
            </a:ln>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533400" y="1828800"/>
            <a:ext cx="8301038" cy="3195638"/>
            <a:chOff x="336" y="1152"/>
            <a:chExt cx="5229" cy="2013"/>
          </a:xfrm>
        </p:grpSpPr>
        <p:pic>
          <p:nvPicPr>
            <p:cNvPr id="47108" name="Picture 2"/>
            <p:cNvPicPr>
              <a:picLocks noChangeAspect="1" noChangeArrowheads="1"/>
            </p:cNvPicPr>
            <p:nvPr/>
          </p:nvPicPr>
          <p:blipFill>
            <a:blip r:embed="rId3"/>
            <a:srcRect/>
            <a:stretch>
              <a:fillRect/>
            </a:stretch>
          </p:blipFill>
          <p:spPr bwMode="auto">
            <a:xfrm>
              <a:off x="336" y="1152"/>
              <a:ext cx="5229" cy="2013"/>
            </a:xfrm>
            <a:prstGeom prst="rect">
              <a:avLst/>
            </a:prstGeom>
            <a:noFill/>
            <a:ln w="9525">
              <a:noFill/>
              <a:round/>
              <a:headEnd/>
              <a:tailEnd/>
            </a:ln>
          </p:spPr>
        </p:pic>
        <p:sp>
          <p:nvSpPr>
            <p:cNvPr id="47109" name="Text Box 3"/>
            <p:cNvSpPr txBox="1">
              <a:spLocks noChangeArrowheads="1"/>
            </p:cNvSpPr>
            <p:nvPr/>
          </p:nvSpPr>
          <p:spPr bwMode="auto">
            <a:xfrm>
              <a:off x="336" y="1152"/>
              <a:ext cx="5229" cy="2013"/>
            </a:xfrm>
            <a:prstGeom prst="rect">
              <a:avLst/>
            </a:prstGeom>
            <a:noFill/>
            <a:ln w="9525">
              <a:noFill/>
              <a:round/>
              <a:headEnd/>
              <a:tailEnd/>
            </a:ln>
          </p:spPr>
          <p:txBody>
            <a:bodyPr wrap="none" anchor="ctr"/>
            <a:lstStyle/>
            <a:p>
              <a:endParaRPr lang="en-US"/>
            </a:p>
          </p:txBody>
        </p:sp>
      </p:grpSp>
      <p:sp>
        <p:nvSpPr>
          <p:cNvPr id="47107" name="Text Box 4"/>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b="1">
                <a:solidFill>
                  <a:srgbClr val="006633"/>
                </a:solidFill>
                <a:latin typeface="Garamond" pitchFamily="18" charset="0"/>
              </a:rPr>
              <a:t>                </a:t>
            </a:r>
            <a:r>
              <a:rPr lang="en-US" sz="4200" b="1" i="1">
                <a:solidFill>
                  <a:srgbClr val="006633"/>
                </a:solidFill>
                <a:latin typeface="Garamond" pitchFamily="18" charset="0"/>
              </a:rPr>
              <a:t>Hamming Code</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342900" lvl="1" indent="-342900">
              <a:buFont typeface="Arial" pitchFamily="34" charset="0"/>
              <a:buChar char="•"/>
            </a:pPr>
            <a:r>
              <a:rPr lang="en-US" i="1" dirty="0" smtClean="0"/>
              <a:t>Framing: The data link layer divides the stream of bits received from the network </a:t>
            </a:r>
            <a:r>
              <a:rPr lang="en-US" dirty="0" smtClean="0"/>
              <a:t>layer into manageable data units called </a:t>
            </a:r>
            <a:r>
              <a:rPr lang="en-US" b="1" dirty="0" smtClean="0"/>
              <a:t>frames</a:t>
            </a:r>
            <a:r>
              <a:rPr lang="en-US" dirty="0" smtClean="0"/>
              <a:t>. </a:t>
            </a:r>
          </a:p>
          <a:p>
            <a:r>
              <a:rPr lang="en-US" dirty="0" smtClean="0"/>
              <a:t>Addressing: Frames are to be distributed to different systems, the data link adds the header to the frame to define the receiver.</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295400"/>
          </a:xfrm>
        </p:spPr>
        <p:txBody>
          <a:bodyPr rtlCol="0">
            <a:normAutofit fontScale="90000"/>
          </a:bodyPr>
          <a:lstStyle/>
          <a:p>
            <a:pPr eaLnBrk="1" fontAlgn="auto" hangingPunct="1">
              <a:spcAft>
                <a:spcPts val="0"/>
              </a:spcAft>
              <a:defRPr/>
            </a:pPr>
            <a:r>
              <a:rPr lang="en-US" dirty="0" smtClean="0">
                <a:solidFill>
                  <a:srgbClr val="FF0000"/>
                </a:solidFill>
              </a:rPr>
              <a:t>Calculation of redundancy bits for 7 bit data</a:t>
            </a:r>
            <a:endParaRPr lang="en-US" dirty="0">
              <a:solidFill>
                <a:srgbClr val="FF0000"/>
              </a:solidFill>
            </a:endParaRPr>
          </a:p>
        </p:txBody>
      </p:sp>
      <p:sp>
        <p:nvSpPr>
          <p:cNvPr id="48131" name="Content Placeholder 2"/>
          <p:cNvSpPr>
            <a:spLocks noGrp="1"/>
          </p:cNvSpPr>
          <p:nvPr>
            <p:ph idx="1"/>
          </p:nvPr>
        </p:nvSpPr>
        <p:spPr>
          <a:xfrm>
            <a:off x="457200" y="1905000"/>
            <a:ext cx="7848600" cy="3962400"/>
          </a:xfrm>
        </p:spPr>
        <p:txBody>
          <a:bodyPr/>
          <a:lstStyle/>
          <a:p>
            <a:pPr eaLnBrk="1" hangingPunct="1"/>
            <a:r>
              <a:rPr lang="en-US" smtClean="0"/>
              <a:t>R1- r1	 d3	d5 	d7	     d9	d11</a:t>
            </a:r>
          </a:p>
          <a:p>
            <a:pPr eaLnBrk="1" hangingPunct="1"/>
            <a:r>
              <a:rPr lang="en-US" smtClean="0"/>
              <a:t>R2-r2	     d3	d6 	d7	    d10	d11</a:t>
            </a:r>
          </a:p>
          <a:p>
            <a:pPr eaLnBrk="1" hangingPunct="1"/>
            <a:r>
              <a:rPr lang="en-US" smtClean="0"/>
              <a:t>R4-r4	     d5	d6 	d7	</a:t>
            </a:r>
          </a:p>
          <a:p>
            <a:pPr eaLnBrk="1" hangingPunct="1"/>
            <a:r>
              <a:rPr lang="en-US" smtClean="0"/>
              <a:t>R8-r8	     d9	d10 	d11</a:t>
            </a:r>
          </a:p>
          <a:p>
            <a:pPr eaLnBrk="1" hangingPunct="1">
              <a:buFont typeface="Arial" pitchFamily="34" charset="0"/>
              <a:buNone/>
            </a:pPr>
            <a:r>
              <a:rPr lang="en-US" smtClean="0"/>
              <a:t>Note: these bits are fixed.</a:t>
            </a:r>
          </a:p>
          <a:p>
            <a:pPr eaLnBrk="1" hangingPunct="1">
              <a:buFont typeface="Arial" pitchFamily="34" charset="0"/>
              <a:buNone/>
            </a:pPr>
            <a:endParaRPr lang="en-US" smtClean="0"/>
          </a:p>
          <a:p>
            <a:pPr eaLnBrk="1" hangingPunct="1"/>
            <a:endParaRPr lang="en-US" smtClean="0"/>
          </a:p>
          <a:p>
            <a:pPr eaLnBrk="1" hangingPunct="1"/>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rrowheads="1"/>
          </p:cNvPicPr>
          <p:nvPr/>
        </p:nvPicPr>
        <p:blipFill>
          <a:blip r:embed="rId2"/>
          <a:srcRect/>
          <a:stretch>
            <a:fillRect/>
          </a:stretch>
        </p:blipFill>
        <p:spPr bwMode="auto">
          <a:xfrm>
            <a:off x="1270000" y="1328738"/>
            <a:ext cx="6742113" cy="4719637"/>
          </a:xfrm>
          <a:prstGeom prst="rect">
            <a:avLst/>
          </a:prstGeom>
          <a:noFill/>
          <a:ln w="12700">
            <a:noFill/>
            <a:miter lim="800000"/>
            <a:headEnd/>
            <a:tailEnd/>
          </a:ln>
        </p:spPr>
      </p:pic>
      <p:sp>
        <p:nvSpPr>
          <p:cNvPr id="49155" name="Rectangle 6"/>
          <p:cNvSpPr>
            <a:spLocks noChangeArrowheads="1"/>
          </p:cNvSpPr>
          <p:nvPr/>
        </p:nvSpPr>
        <p:spPr bwMode="auto">
          <a:xfrm>
            <a:off x="3027363" y="381000"/>
            <a:ext cx="2935287" cy="582613"/>
          </a:xfrm>
          <a:prstGeom prst="rect">
            <a:avLst/>
          </a:prstGeom>
          <a:noFill/>
          <a:ln w="12700">
            <a:noFill/>
            <a:miter lim="800000"/>
            <a:headEnd/>
            <a:tailEnd/>
          </a:ln>
        </p:spPr>
        <p:txBody>
          <a:bodyPr lIns="90479" tIns="44445" rIns="90479" bIns="44445">
            <a:spAutoFit/>
          </a:bodyPr>
          <a:lstStyle/>
          <a:p>
            <a:r>
              <a:rPr lang="en-US" sz="3200" b="1">
                <a:solidFill>
                  <a:srgbClr val="00279F"/>
                </a:solidFill>
              </a:rPr>
              <a:t>Hamming Code</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rrowheads="1"/>
          </p:cNvPicPr>
          <p:nvPr/>
        </p:nvPicPr>
        <p:blipFill>
          <a:blip r:embed="rId2"/>
          <a:srcRect/>
          <a:stretch>
            <a:fillRect/>
          </a:stretch>
        </p:blipFill>
        <p:spPr bwMode="auto">
          <a:xfrm>
            <a:off x="1106488" y="1241425"/>
            <a:ext cx="6742112" cy="4719638"/>
          </a:xfrm>
          <a:prstGeom prst="rect">
            <a:avLst/>
          </a:prstGeom>
          <a:noFill/>
          <a:ln w="12700">
            <a:noFill/>
            <a:miter lim="800000"/>
            <a:headEnd/>
            <a:tailEnd/>
          </a:ln>
        </p:spPr>
      </p:pic>
      <p:sp>
        <p:nvSpPr>
          <p:cNvPr id="50179" name="Rectangle 6"/>
          <p:cNvSpPr>
            <a:spLocks noChangeArrowheads="1"/>
          </p:cNvSpPr>
          <p:nvPr/>
        </p:nvSpPr>
        <p:spPr bwMode="auto">
          <a:xfrm>
            <a:off x="3027363" y="228600"/>
            <a:ext cx="2935287" cy="582613"/>
          </a:xfrm>
          <a:prstGeom prst="rect">
            <a:avLst/>
          </a:prstGeom>
          <a:noFill/>
          <a:ln w="12700">
            <a:noFill/>
            <a:miter lim="800000"/>
            <a:headEnd/>
            <a:tailEnd/>
          </a:ln>
        </p:spPr>
        <p:txBody>
          <a:bodyPr lIns="90479" tIns="44445" rIns="90479" bIns="44445">
            <a:spAutoFit/>
          </a:bodyPr>
          <a:lstStyle/>
          <a:p>
            <a:r>
              <a:rPr lang="en-US" sz="3200" b="1">
                <a:solidFill>
                  <a:srgbClr val="00279F"/>
                </a:solidFill>
              </a:rPr>
              <a:t>Hamming Code</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Grp="1" noChangeAspect="1" noChangeArrowheads="1"/>
          </p:cNvPicPr>
          <p:nvPr>
            <p:ph idx="1"/>
          </p:nvPr>
        </p:nvPicPr>
        <p:blipFill>
          <a:blip r:embed="rId2"/>
          <a:srcRect/>
          <a:stretch>
            <a:fillRect/>
          </a:stretch>
        </p:blipFill>
        <p:spPr>
          <a:xfrm>
            <a:off x="1371600" y="609600"/>
            <a:ext cx="6477000" cy="5257800"/>
          </a:xfr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rrowheads="1"/>
          </p:cNvPicPr>
          <p:nvPr/>
        </p:nvPicPr>
        <p:blipFill>
          <a:blip r:embed="rId2"/>
          <a:srcRect/>
          <a:stretch>
            <a:fillRect/>
          </a:stretch>
        </p:blipFill>
        <p:spPr bwMode="auto">
          <a:xfrm>
            <a:off x="1270000" y="1328738"/>
            <a:ext cx="6742113" cy="4719637"/>
          </a:xfrm>
          <a:prstGeom prst="rect">
            <a:avLst/>
          </a:prstGeom>
          <a:noFill/>
          <a:ln w="12700">
            <a:noFill/>
            <a:miter lim="800000"/>
            <a:headEnd/>
            <a:tailEnd/>
          </a:ln>
        </p:spPr>
      </p:pic>
      <p:sp>
        <p:nvSpPr>
          <p:cNvPr id="150531"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9-19</a:t>
            </a:r>
          </a:p>
        </p:txBody>
      </p:sp>
      <p:sp>
        <p:nvSpPr>
          <p:cNvPr id="15053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053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50534" name="Rectangle 6"/>
          <p:cNvSpPr>
            <a:spLocks noChangeArrowheads="1"/>
          </p:cNvSpPr>
          <p:nvPr/>
        </p:nvSpPr>
        <p:spPr bwMode="auto">
          <a:xfrm>
            <a:off x="3027363" y="41275"/>
            <a:ext cx="2935287" cy="588963"/>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Hamming Code</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rrowheads="1"/>
          </p:cNvPicPr>
          <p:nvPr/>
        </p:nvPicPr>
        <p:blipFill>
          <a:blip r:embed="rId2"/>
          <a:srcRect/>
          <a:stretch>
            <a:fillRect/>
          </a:stretch>
        </p:blipFill>
        <p:spPr bwMode="auto">
          <a:xfrm>
            <a:off x="1106488" y="1241425"/>
            <a:ext cx="6742112" cy="4719638"/>
          </a:xfrm>
          <a:prstGeom prst="rect">
            <a:avLst/>
          </a:prstGeom>
          <a:noFill/>
          <a:ln w="12700">
            <a:noFill/>
            <a:miter lim="800000"/>
            <a:headEnd/>
            <a:tailEnd/>
          </a:ln>
        </p:spPr>
      </p:pic>
      <p:sp>
        <p:nvSpPr>
          <p:cNvPr id="151555" name="Rectangle 3"/>
          <p:cNvSpPr>
            <a:spLocks noChangeArrowheads="1"/>
          </p:cNvSpPr>
          <p:nvPr/>
        </p:nvSpPr>
        <p:spPr bwMode="auto">
          <a:xfrm>
            <a:off x="55563" y="69850"/>
            <a:ext cx="2020887" cy="346075"/>
          </a:xfrm>
          <a:prstGeom prst="rect">
            <a:avLst/>
          </a:prstGeom>
          <a:noFill/>
          <a:ln w="12700">
            <a:noFill/>
            <a:miter lim="800000"/>
            <a:headEnd/>
            <a:tailEnd/>
          </a:ln>
        </p:spPr>
        <p:txBody>
          <a:bodyPr wrap="none" lIns="90488" tIns="44450" rIns="90488" bIns="44450">
            <a:spAutoFit/>
          </a:bodyPr>
          <a:lstStyle/>
          <a:p>
            <a:r>
              <a:rPr lang="en-US" sz="1600"/>
              <a:t>Figure 9-19-continued</a:t>
            </a:r>
          </a:p>
        </p:txBody>
      </p:sp>
      <p:sp>
        <p:nvSpPr>
          <p:cNvPr id="151556"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1557"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51558" name="Rectangle 6"/>
          <p:cNvSpPr>
            <a:spLocks noChangeArrowheads="1"/>
          </p:cNvSpPr>
          <p:nvPr/>
        </p:nvSpPr>
        <p:spPr bwMode="auto">
          <a:xfrm>
            <a:off x="3027363" y="41275"/>
            <a:ext cx="2935287" cy="588963"/>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Hamming Code</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rrowheads="1"/>
          </p:cNvPicPr>
          <p:nvPr/>
        </p:nvPicPr>
        <p:blipFill>
          <a:blip r:embed="rId2"/>
          <a:srcRect/>
          <a:stretch>
            <a:fillRect/>
          </a:stretch>
        </p:blipFill>
        <p:spPr bwMode="auto">
          <a:xfrm>
            <a:off x="1260475" y="882650"/>
            <a:ext cx="6443663" cy="5446713"/>
          </a:xfrm>
          <a:prstGeom prst="rect">
            <a:avLst/>
          </a:prstGeom>
          <a:noFill/>
          <a:ln w="12700">
            <a:noFill/>
            <a:miter lim="800000"/>
            <a:headEnd/>
            <a:tailEnd/>
          </a:ln>
        </p:spPr>
      </p:pic>
      <p:sp>
        <p:nvSpPr>
          <p:cNvPr id="152579"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9-20</a:t>
            </a:r>
          </a:p>
        </p:txBody>
      </p:sp>
      <p:sp>
        <p:nvSpPr>
          <p:cNvPr id="152580"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2581"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52582" name="Rectangle 6"/>
          <p:cNvSpPr>
            <a:spLocks noChangeArrowheads="1"/>
          </p:cNvSpPr>
          <p:nvPr/>
        </p:nvSpPr>
        <p:spPr bwMode="auto">
          <a:xfrm>
            <a:off x="2189163" y="41275"/>
            <a:ext cx="5011737" cy="588963"/>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Example of Hamming Code</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rrowheads="1"/>
          </p:cNvPicPr>
          <p:nvPr/>
        </p:nvPicPr>
        <p:blipFill>
          <a:blip r:embed="rId2"/>
          <a:srcRect/>
          <a:stretch>
            <a:fillRect/>
          </a:stretch>
        </p:blipFill>
        <p:spPr bwMode="auto">
          <a:xfrm>
            <a:off x="428625" y="2143125"/>
            <a:ext cx="8262938" cy="2474913"/>
          </a:xfrm>
          <a:prstGeom prst="rect">
            <a:avLst/>
          </a:prstGeom>
          <a:noFill/>
          <a:ln w="12700">
            <a:noFill/>
            <a:miter lim="800000"/>
            <a:headEnd/>
            <a:tailEnd/>
          </a:ln>
        </p:spPr>
      </p:pic>
      <p:sp>
        <p:nvSpPr>
          <p:cNvPr id="153603" name="Rectangle 3"/>
          <p:cNvSpPr>
            <a:spLocks noChangeArrowheads="1"/>
          </p:cNvSpPr>
          <p:nvPr/>
        </p:nvSpPr>
        <p:spPr bwMode="auto">
          <a:xfrm>
            <a:off x="3143250" y="500063"/>
            <a:ext cx="2890838" cy="588962"/>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Single-bit error</a:t>
            </a:r>
          </a:p>
        </p:txBody>
      </p:sp>
      <p:sp>
        <p:nvSpPr>
          <p:cNvPr id="153604" name="Rectangle 4"/>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9-21</a:t>
            </a:r>
          </a:p>
        </p:txBody>
      </p:sp>
      <p:sp>
        <p:nvSpPr>
          <p:cNvPr id="153605" name="Rectangle 5"/>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3606" name="Rectangle 6"/>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rrowheads="1"/>
          </p:cNvPicPr>
          <p:nvPr/>
        </p:nvPicPr>
        <p:blipFill>
          <a:blip r:embed="rId2"/>
          <a:srcRect/>
          <a:stretch>
            <a:fillRect/>
          </a:stretch>
        </p:blipFill>
        <p:spPr bwMode="auto">
          <a:xfrm>
            <a:off x="2428875" y="419100"/>
            <a:ext cx="6143625" cy="6224588"/>
          </a:xfrm>
          <a:prstGeom prst="rect">
            <a:avLst/>
          </a:prstGeom>
          <a:noFill/>
          <a:ln w="12700">
            <a:noFill/>
            <a:miter lim="800000"/>
            <a:headEnd/>
            <a:tailEnd/>
          </a:ln>
        </p:spPr>
      </p:pic>
      <p:sp>
        <p:nvSpPr>
          <p:cNvPr id="154627" name="Rectangle 3"/>
          <p:cNvSpPr>
            <a:spLocks noChangeArrowheads="1"/>
          </p:cNvSpPr>
          <p:nvPr/>
        </p:nvSpPr>
        <p:spPr bwMode="auto">
          <a:xfrm>
            <a:off x="55563" y="69850"/>
            <a:ext cx="1149350" cy="346075"/>
          </a:xfrm>
          <a:prstGeom prst="rect">
            <a:avLst/>
          </a:prstGeom>
          <a:noFill/>
          <a:ln w="12700">
            <a:noFill/>
            <a:miter lim="800000"/>
            <a:headEnd/>
            <a:tailEnd/>
          </a:ln>
        </p:spPr>
        <p:txBody>
          <a:bodyPr wrap="none" lIns="90488" tIns="44450" rIns="90488" bIns="44450">
            <a:spAutoFit/>
          </a:bodyPr>
          <a:lstStyle/>
          <a:p>
            <a:r>
              <a:rPr lang="en-US" sz="1600"/>
              <a:t>Figure 9-22</a:t>
            </a:r>
          </a:p>
        </p:txBody>
      </p:sp>
      <p:sp>
        <p:nvSpPr>
          <p:cNvPr id="154628"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154629"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154630" name="Rectangle 6"/>
          <p:cNvSpPr>
            <a:spLocks noChangeArrowheads="1"/>
          </p:cNvSpPr>
          <p:nvPr/>
        </p:nvSpPr>
        <p:spPr bwMode="auto">
          <a:xfrm>
            <a:off x="588963" y="2327275"/>
            <a:ext cx="1841500" cy="1076325"/>
          </a:xfrm>
          <a:prstGeom prst="rect">
            <a:avLst/>
          </a:prstGeom>
          <a:noFill/>
          <a:ln w="12700">
            <a:noFill/>
            <a:miter lim="800000"/>
            <a:headEnd/>
            <a:tailEnd/>
          </a:ln>
        </p:spPr>
        <p:txBody>
          <a:bodyPr wrap="none" lIns="90488" tIns="44450" rIns="90488" bIns="44450">
            <a:spAutoFit/>
          </a:bodyPr>
          <a:lstStyle/>
          <a:p>
            <a:r>
              <a:rPr lang="en-US" sz="3200" b="1">
                <a:solidFill>
                  <a:srgbClr val="00279F"/>
                </a:solidFill>
              </a:rPr>
              <a:t>Error </a:t>
            </a:r>
          </a:p>
          <a:p>
            <a:r>
              <a:rPr lang="en-US" sz="3200" b="1">
                <a:solidFill>
                  <a:srgbClr val="00279F"/>
                </a:solidFill>
              </a:rPr>
              <a:t>Detection</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a:xfrm>
            <a:off x="457200" y="381000"/>
            <a:ext cx="8224838" cy="5745163"/>
          </a:xfrm>
        </p:spPr>
        <p:txBody>
          <a:bodyPr/>
          <a:lstStyle/>
          <a:p>
            <a:r>
              <a:rPr lang="en-US" sz="2400" smtClean="0">
                <a:latin typeface="Times New Roman" pitchFamily="18" charset="0"/>
                <a:cs typeface="Times New Roman" pitchFamily="18" charset="0"/>
              </a:rPr>
              <a:t>Above figure shows how hamming code is used for correction for 4-bit numbers (d4d3d2d1) with the help of three redundant bits (r3r2r1).</a:t>
            </a:r>
          </a:p>
          <a:p>
            <a:r>
              <a:rPr lang="en-US" sz="2400" smtClean="0">
                <a:latin typeface="Times New Roman" pitchFamily="18" charset="0"/>
                <a:cs typeface="Times New Roman" pitchFamily="18" charset="0"/>
              </a:rPr>
              <a:t> For the example data 1010, first r1 (0) is calculated considering the parity of the bit positions, 1, 3, 5 and 7. Then the parity bits r2 is calculated considering bit positions 2, 3, 6 and 7. Finally, the parity bits r4 is calculated considering bit positions 4, 5, 6 and 7 as shown.</a:t>
            </a:r>
          </a:p>
          <a:p>
            <a:r>
              <a:rPr lang="en-US" sz="2400" smtClean="0">
                <a:latin typeface="Times New Roman" pitchFamily="18" charset="0"/>
                <a:cs typeface="Times New Roman" pitchFamily="18" charset="0"/>
              </a:rPr>
              <a:t> If any corruption occurs in any of the transmitted code 1010010, the bit position in error can be found out by calculating r3r2r1 at the receiving end. </a:t>
            </a:r>
          </a:p>
          <a:p>
            <a:r>
              <a:rPr lang="en-US" sz="2400" smtClean="0">
                <a:latin typeface="Times New Roman" pitchFamily="18" charset="0"/>
                <a:cs typeface="Times New Roman" pitchFamily="18" charset="0"/>
              </a:rPr>
              <a:t>For example, if the received code word is 1110010, the recalculated value of r3r2r1 is 110, which indicates that bit position in error is 6, the decimal value of 110.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
          <p:cNvSpPr>
            <a:spLocks noChangeArrowheads="1"/>
          </p:cNvSpPr>
          <p:nvPr/>
        </p:nvSpPr>
        <p:spPr bwMode="auto">
          <a:xfrm>
            <a:off x="214313" y="428625"/>
            <a:ext cx="8715375" cy="4832092"/>
          </a:xfrm>
          <a:prstGeom prst="rect">
            <a:avLst/>
          </a:prstGeom>
          <a:noFill/>
          <a:ln w="9525">
            <a:noFill/>
            <a:miter lim="800000"/>
            <a:headEnd/>
            <a:tailEnd/>
          </a:ln>
        </p:spPr>
        <p:txBody>
          <a:bodyPr>
            <a:spAutoFit/>
          </a:bodyPr>
          <a:lstStyle/>
          <a:p>
            <a:r>
              <a:rPr lang="en-US" sz="2800" dirty="0" smtClean="0">
                <a:solidFill>
                  <a:srgbClr val="FF0000"/>
                </a:solidFill>
              </a:rPr>
              <a:t>Flow Control: </a:t>
            </a:r>
            <a:r>
              <a:rPr lang="en-US" sz="2800" dirty="0" smtClean="0"/>
              <a:t>If </a:t>
            </a:r>
            <a:r>
              <a:rPr lang="en-US" sz="2800" dirty="0"/>
              <a:t>the rate at which the data are absorbed by the receiver is less than the rate at which data are produced in the sender, the data link layer imposes a flow control mechanism to avoid overwhelming the receiver. </a:t>
            </a:r>
          </a:p>
          <a:p>
            <a:r>
              <a:rPr lang="en-US" sz="2800" dirty="0" smtClean="0">
                <a:solidFill>
                  <a:srgbClr val="FF0000"/>
                </a:solidFill>
              </a:rPr>
              <a:t>Error Control: </a:t>
            </a:r>
            <a:r>
              <a:rPr lang="en-US" sz="2800" dirty="0" smtClean="0"/>
              <a:t>The </a:t>
            </a:r>
            <a:r>
              <a:rPr lang="en-US" sz="2800" dirty="0"/>
              <a:t>data link layer also adds reliability to the physical layer by adding mechanisms </a:t>
            </a:r>
            <a:r>
              <a:rPr lang="en-US" sz="2800" b="1" dirty="0"/>
              <a:t>to detect and retransmit damaged, duplicate, or lost frames</a:t>
            </a:r>
            <a:r>
              <a:rPr lang="en-US" sz="2800" dirty="0"/>
              <a:t>.</a:t>
            </a:r>
          </a:p>
          <a:p>
            <a:r>
              <a:rPr lang="en-US" sz="2800" dirty="0" smtClean="0">
                <a:solidFill>
                  <a:srgbClr val="FF0000"/>
                </a:solidFill>
              </a:rPr>
              <a:t>Access Control: </a:t>
            </a:r>
            <a:r>
              <a:rPr lang="en-US" sz="2800" dirty="0" smtClean="0"/>
              <a:t>When </a:t>
            </a:r>
            <a:r>
              <a:rPr lang="en-US" sz="2800" dirty="0"/>
              <a:t>two or more devices are connected to the same link, data link layer protocols are necessary to determine which device has control over the link at any given time.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pPr eaLnBrk="1" hangingPunct="1"/>
            <a:r>
              <a:rPr lang="en-US" smtClean="0"/>
              <a:t>Data Link Layer Protocols</a:t>
            </a:r>
          </a:p>
        </p:txBody>
      </p:sp>
      <p:sp>
        <p:nvSpPr>
          <p:cNvPr id="2051" name="Rectangle 3"/>
          <p:cNvSpPr>
            <a:spLocks noGrp="1" noChangeArrowheads="1"/>
          </p:cNvSpPr>
          <p:nvPr>
            <p:ph type="subTitle" idx="1"/>
          </p:nvPr>
        </p:nvSpPr>
        <p:spPr/>
        <p:txBody>
          <a:bodyPr/>
          <a:lstStyle/>
          <a:p>
            <a:pPr eaLnBrk="1" hangingPunct="1"/>
            <a:r>
              <a:rPr lang="en-US" smtClean="0"/>
              <a:t>Flow Control in Data Link Layer</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762000" y="609600"/>
            <a:ext cx="7772400" cy="1143000"/>
          </a:xfrm>
        </p:spPr>
        <p:txBody>
          <a:bodyPr/>
          <a:lstStyle/>
          <a:p>
            <a:r>
              <a:rPr lang="en-US" smtClean="0"/>
              <a:t>FLOW CONTROL</a:t>
            </a:r>
          </a:p>
        </p:txBody>
      </p:sp>
      <p:sp>
        <p:nvSpPr>
          <p:cNvPr id="3075" name="Content Placeholder 2"/>
          <p:cNvSpPr>
            <a:spLocks noGrp="1"/>
          </p:cNvSpPr>
          <p:nvPr>
            <p:ph idx="1"/>
          </p:nvPr>
        </p:nvSpPr>
        <p:spPr>
          <a:xfrm>
            <a:off x="685800" y="1752600"/>
            <a:ext cx="7772400" cy="4114800"/>
          </a:xfrm>
        </p:spPr>
        <p:txBody>
          <a:bodyPr>
            <a:normAutofit lnSpcReduction="10000"/>
          </a:bodyPr>
          <a:lstStyle/>
          <a:p>
            <a:pPr algn="just"/>
            <a:r>
              <a:rPr lang="en-US" sz="2000" smtClean="0">
                <a:cs typeface="Times New Roman" pitchFamily="18" charset="0"/>
              </a:rPr>
              <a:t>Flow control </a:t>
            </a:r>
            <a:r>
              <a:rPr lang="en-US" sz="2000" b="1" smtClean="0">
                <a:cs typeface="Times New Roman" pitchFamily="18" charset="0"/>
              </a:rPr>
              <a:t>coordinates the amount of data that can be sent before receiving an acknowledgment</a:t>
            </a:r>
            <a:r>
              <a:rPr lang="en-US" sz="2000" smtClean="0">
                <a:cs typeface="Times New Roman" pitchFamily="18" charset="0"/>
              </a:rPr>
              <a:t> and is one of the most important duties of the data link layer.</a:t>
            </a:r>
          </a:p>
          <a:p>
            <a:pPr algn="just"/>
            <a:r>
              <a:rPr lang="en-US" sz="2000" smtClean="0">
                <a:cs typeface="Times New Roman" pitchFamily="18" charset="0"/>
              </a:rPr>
              <a:t>In most protocols, flow control is a set of procedures that tells the sender how much data it can transmit before it must wait for an acknowledgment from the receiver.</a:t>
            </a:r>
          </a:p>
          <a:p>
            <a:pPr algn="just"/>
            <a:r>
              <a:rPr lang="en-US" sz="2000" smtClean="0">
                <a:cs typeface="Times New Roman" pitchFamily="18" charset="0"/>
              </a:rPr>
              <a:t>The flow of data must </a:t>
            </a:r>
            <a:r>
              <a:rPr lang="en-US" sz="2000" b="1" smtClean="0">
                <a:cs typeface="Times New Roman" pitchFamily="18" charset="0"/>
              </a:rPr>
              <a:t>not be allowed to overwhelm the receiver</a:t>
            </a:r>
            <a:r>
              <a:rPr lang="en-US" sz="2000" smtClean="0">
                <a:cs typeface="Times New Roman" pitchFamily="18" charset="0"/>
              </a:rPr>
              <a:t>.</a:t>
            </a:r>
          </a:p>
          <a:p>
            <a:pPr algn="just"/>
            <a:r>
              <a:rPr lang="en-US" sz="2000" smtClean="0">
                <a:cs typeface="Times New Roman" pitchFamily="18" charset="0"/>
              </a:rPr>
              <a:t>Any receiving device has a limited speed at which it can process incoming data and a limited amount of memory in which to store incoming data.</a:t>
            </a:r>
          </a:p>
          <a:p>
            <a:pPr algn="just"/>
            <a:r>
              <a:rPr lang="en-US" sz="2000" smtClean="0">
                <a:cs typeface="Times New Roman" pitchFamily="18" charset="0"/>
              </a:rPr>
              <a:t> The receiving device must be able to inform the sending device before those limits are reached and to request that the transmitting device send fewer frames or stop temporarily.</a:t>
            </a:r>
            <a:endParaRPr lang="en-US" sz="200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endParaRPr lang="en-US" smtClean="0"/>
          </a:p>
        </p:txBody>
      </p:sp>
      <p:sp>
        <p:nvSpPr>
          <p:cNvPr id="4099" name="Content Placeholder 2"/>
          <p:cNvSpPr>
            <a:spLocks noGrp="1"/>
          </p:cNvSpPr>
          <p:nvPr>
            <p:ph idx="1"/>
          </p:nvPr>
        </p:nvSpPr>
        <p:spPr/>
        <p:txBody>
          <a:bodyPr/>
          <a:lstStyle/>
          <a:p>
            <a:endParaRPr lang="en-US" smtClean="0"/>
          </a:p>
        </p:txBody>
      </p:sp>
      <p:pic>
        <p:nvPicPr>
          <p:cNvPr id="4100" name="Picture 2" descr="https://www.tutorialspoint.com/assets/questions/media/17617/37_1.jpg"/>
          <p:cNvPicPr>
            <a:picLocks noChangeAspect="1" noChangeArrowheads="1"/>
          </p:cNvPicPr>
          <p:nvPr/>
        </p:nvPicPr>
        <p:blipFill>
          <a:blip r:embed="rId2"/>
          <a:srcRect/>
          <a:stretch>
            <a:fillRect/>
          </a:stretch>
        </p:blipFill>
        <p:spPr bwMode="auto">
          <a:xfrm>
            <a:off x="1524000" y="1600200"/>
            <a:ext cx="67056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t>Elementary Data Link Protocols</a:t>
            </a:r>
          </a:p>
        </p:txBody>
      </p:sp>
      <p:sp>
        <p:nvSpPr>
          <p:cNvPr id="6147" name="Content Placeholder 2"/>
          <p:cNvSpPr>
            <a:spLocks noGrp="1"/>
          </p:cNvSpPr>
          <p:nvPr>
            <p:ph idx="1"/>
          </p:nvPr>
        </p:nvSpPr>
        <p:spPr>
          <a:xfrm>
            <a:off x="685800" y="5257800"/>
            <a:ext cx="7772400" cy="1066800"/>
          </a:xfrm>
        </p:spPr>
        <p:txBody>
          <a:bodyPr/>
          <a:lstStyle/>
          <a:p>
            <a:pPr algn="ctr" eaLnBrk="1" hangingPunct="1">
              <a:buFontTx/>
              <a:buNone/>
            </a:pPr>
            <a:r>
              <a:rPr lang="en-US" smtClean="0"/>
              <a:t>Implementation of the physical, data link, and network layers.</a:t>
            </a:r>
          </a:p>
        </p:txBody>
      </p:sp>
      <p:pic>
        <p:nvPicPr>
          <p:cNvPr id="6148" name="Picture 2"/>
          <p:cNvPicPr>
            <a:picLocks noChangeAspect="1" noChangeArrowheads="1"/>
          </p:cNvPicPr>
          <p:nvPr/>
        </p:nvPicPr>
        <p:blipFill>
          <a:blip r:embed="rId2"/>
          <a:srcRect/>
          <a:stretch>
            <a:fillRect/>
          </a:stretch>
        </p:blipFill>
        <p:spPr bwMode="auto">
          <a:xfrm>
            <a:off x="1338263" y="1619250"/>
            <a:ext cx="6467475" cy="361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457200" y="304800"/>
            <a:ext cx="8229600" cy="579438"/>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solidFill>
                  <a:srgbClr val="FF0000"/>
                </a:solidFill>
              </a:rPr>
              <a:t>Sliding window protocols:</a:t>
            </a:r>
          </a:p>
        </p:txBody>
      </p:sp>
      <p:sp>
        <p:nvSpPr>
          <p:cNvPr id="22531" name="Text Box 2"/>
          <p:cNvSpPr txBox="1">
            <a:spLocks noChangeArrowheads="1"/>
          </p:cNvSpPr>
          <p:nvPr/>
        </p:nvSpPr>
        <p:spPr bwMode="auto">
          <a:xfrm>
            <a:off x="533400" y="1066800"/>
            <a:ext cx="8229600" cy="4953000"/>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400">
                <a:solidFill>
                  <a:srgbClr val="000000"/>
                </a:solidFill>
              </a:rPr>
              <a:t>In the Previous protocols ,Data frames were transmitted in one direction only.</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400">
                <a:solidFill>
                  <a:srgbClr val="000000"/>
                </a:solidFill>
              </a:rPr>
              <a:t> In most practical situations ,there is a need for transmitting data in both directions.</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400">
                <a:solidFill>
                  <a:srgbClr val="000000"/>
                </a:solidFill>
              </a:rPr>
              <a:t>One way of achieving full-duplex data transmission is to have two separate communication channels and each one for simplex data traffic (in different directions) </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400">
                <a:solidFill>
                  <a:srgbClr val="000000"/>
                </a:solidFill>
              </a:rPr>
              <a:t> we have two separate physical circuits ,each with a “forward” channel (for data) and a “reverse” channel( for acknowledgements).</a:t>
            </a:r>
          </a:p>
          <a:p>
            <a:pPr marL="338138" indent="-338138">
              <a:lnSpc>
                <a:spcPct val="90000"/>
              </a:lnSpc>
              <a:spcBef>
                <a:spcPts val="600"/>
              </a:spcBef>
              <a:buClr>
                <a:srgbClr val="CC9900"/>
              </a:buClr>
              <a:buSzPct val="6500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400">
                <a:solidFill>
                  <a:srgbClr val="000000"/>
                </a:solidFill>
              </a:rPr>
              <a:t> </a:t>
            </a:r>
          </a:p>
        </p:txBody>
      </p:sp>
      <p:sp>
        <p:nvSpPr>
          <p:cNvPr id="24580" name="Rectangle 3"/>
          <p:cNvSpPr>
            <a:spLocks noChangeArrowheads="1"/>
          </p:cNvSpPr>
          <p:nvPr/>
        </p:nvSpPr>
        <p:spPr bwMode="auto">
          <a:xfrm>
            <a:off x="1600200" y="5029200"/>
            <a:ext cx="1524000" cy="609600"/>
          </a:xfrm>
          <a:prstGeom prst="rect">
            <a:avLst/>
          </a:prstGeom>
          <a:solidFill>
            <a:schemeClr val="accent1">
              <a:lumMod val="60000"/>
              <a:lumOff val="40000"/>
            </a:schemeClr>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solidFill>
                  <a:srgbClr val="000000"/>
                </a:solidFill>
              </a:rPr>
              <a:t>source</a:t>
            </a:r>
          </a:p>
        </p:txBody>
      </p:sp>
      <p:sp>
        <p:nvSpPr>
          <p:cNvPr id="24581" name="Rectangle 4"/>
          <p:cNvSpPr>
            <a:spLocks noChangeArrowheads="1"/>
          </p:cNvSpPr>
          <p:nvPr/>
        </p:nvSpPr>
        <p:spPr bwMode="auto">
          <a:xfrm>
            <a:off x="5638800" y="5029200"/>
            <a:ext cx="1524000" cy="609600"/>
          </a:xfrm>
          <a:prstGeom prst="rect">
            <a:avLst/>
          </a:prstGeom>
          <a:solidFill>
            <a:schemeClr val="accent1">
              <a:lumMod val="60000"/>
              <a:lumOff val="40000"/>
            </a:schemeClr>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solidFill>
                  <a:srgbClr val="000000"/>
                </a:solidFill>
              </a:rPr>
              <a:t>Destination</a:t>
            </a:r>
          </a:p>
        </p:txBody>
      </p:sp>
      <p:sp>
        <p:nvSpPr>
          <p:cNvPr id="22534" name="Line 5"/>
          <p:cNvSpPr>
            <a:spLocks noChangeShapeType="1"/>
          </p:cNvSpPr>
          <p:nvPr/>
        </p:nvSpPr>
        <p:spPr bwMode="auto">
          <a:xfrm>
            <a:off x="3124200" y="5181600"/>
            <a:ext cx="2514600" cy="1588"/>
          </a:xfrm>
          <a:prstGeom prst="line">
            <a:avLst/>
          </a:prstGeom>
          <a:noFill/>
          <a:ln w="9360">
            <a:solidFill>
              <a:srgbClr val="000000"/>
            </a:solidFill>
            <a:miter lim="800000"/>
            <a:headEnd/>
            <a:tailEnd type="triangle" w="med" len="med"/>
          </a:ln>
        </p:spPr>
        <p:txBody>
          <a:bodyPr/>
          <a:lstStyle/>
          <a:p>
            <a:endParaRPr lang="en-US"/>
          </a:p>
        </p:txBody>
      </p:sp>
      <p:sp>
        <p:nvSpPr>
          <p:cNvPr id="22535" name="Line 6"/>
          <p:cNvSpPr>
            <a:spLocks noChangeShapeType="1"/>
          </p:cNvSpPr>
          <p:nvPr/>
        </p:nvSpPr>
        <p:spPr bwMode="auto">
          <a:xfrm flipH="1">
            <a:off x="3119438" y="5410200"/>
            <a:ext cx="2524125" cy="1588"/>
          </a:xfrm>
          <a:prstGeom prst="line">
            <a:avLst/>
          </a:prstGeom>
          <a:noFill/>
          <a:ln w="9360">
            <a:solidFill>
              <a:srgbClr val="000000"/>
            </a:solidFill>
            <a:miter lim="800000"/>
            <a:headEnd/>
            <a:tailEnd type="triangle" w="med" len="med"/>
          </a:ln>
        </p:spPr>
        <p:txBody>
          <a:bodyPr/>
          <a:lstStyle/>
          <a:p>
            <a:endParaRPr lang="en-US"/>
          </a:p>
        </p:txBody>
      </p:sp>
      <p:sp>
        <p:nvSpPr>
          <p:cNvPr id="22536" name="Text Box 7"/>
          <p:cNvSpPr txBox="1">
            <a:spLocks noChangeArrowheads="1"/>
          </p:cNvSpPr>
          <p:nvPr/>
        </p:nvSpPr>
        <p:spPr bwMode="auto">
          <a:xfrm>
            <a:off x="3505200" y="4724400"/>
            <a:ext cx="1828800" cy="460375"/>
          </a:xfrm>
          <a:prstGeom prst="rect">
            <a:avLst/>
          </a:prstGeom>
          <a:noFill/>
          <a:ln w="9525">
            <a:noFill/>
            <a:round/>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a:t>
            </a:r>
            <a:r>
              <a:rPr lang="en-US" i="1">
                <a:solidFill>
                  <a:srgbClr val="000000"/>
                </a:solidFill>
              </a:rPr>
              <a:t>Data</a:t>
            </a:r>
          </a:p>
        </p:txBody>
      </p:sp>
      <p:sp>
        <p:nvSpPr>
          <p:cNvPr id="22537" name="Text Box 8"/>
          <p:cNvSpPr txBox="1">
            <a:spLocks noChangeArrowheads="1"/>
          </p:cNvSpPr>
          <p:nvPr/>
        </p:nvSpPr>
        <p:spPr bwMode="auto">
          <a:xfrm>
            <a:off x="3276600" y="5105400"/>
            <a:ext cx="2514600" cy="679450"/>
          </a:xfrm>
          <a:prstGeom prst="rect">
            <a:avLst/>
          </a:prstGeom>
          <a:noFill/>
          <a:ln w="9525">
            <a:noFill/>
            <a:round/>
            <a:headEnd/>
            <a:tailEnd/>
          </a:ln>
        </p:spPr>
        <p:txBody>
          <a:bodyPr lIns="90000" tIns="46800" rIns="90000" bIns="46800">
            <a:spAutoFit/>
          </a:bodyPr>
          <a:lstStyle/>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a:t>
            </a:r>
            <a:r>
              <a:rPr lang="en-US" sz="2000" i="1">
                <a:solidFill>
                  <a:srgbClr val="000000"/>
                </a:solidFill>
              </a:rPr>
              <a:t>Acknowledgements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
          <p:cNvSpPr txBox="1">
            <a:spLocks noChangeArrowheads="1"/>
          </p:cNvSpPr>
          <p:nvPr/>
        </p:nvSpPr>
        <p:spPr bwMode="auto">
          <a:xfrm>
            <a:off x="457200" y="228600"/>
            <a:ext cx="8229600" cy="636588"/>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solidFill>
                  <a:srgbClr val="FF0000"/>
                </a:solidFill>
              </a:rPr>
              <a:t>Sliding window protocols:</a:t>
            </a:r>
          </a:p>
        </p:txBody>
      </p:sp>
      <p:sp>
        <p:nvSpPr>
          <p:cNvPr id="23555" name="Text Box 2"/>
          <p:cNvSpPr txBox="1">
            <a:spLocks noChangeArrowheads="1"/>
          </p:cNvSpPr>
          <p:nvPr/>
        </p:nvSpPr>
        <p:spPr bwMode="auto">
          <a:xfrm>
            <a:off x="457200" y="1143000"/>
            <a:ext cx="8229600" cy="4987925"/>
          </a:xfrm>
          <a:prstGeom prst="rect">
            <a:avLst/>
          </a:prstGeom>
          <a:no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0000FF"/>
                </a:solidFill>
              </a:rPr>
              <a:t>Disadvantage</a:t>
            </a:r>
            <a:r>
              <a:rPr lang="en-US" sz="2800" dirty="0">
                <a:solidFill>
                  <a:srgbClr val="000000"/>
                </a:solidFill>
              </a:rPr>
              <a:t>: The bandwidth of the reverse channel is almost entirely wasted.</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000000"/>
                </a:solidFill>
              </a:rPr>
              <a:t> A better idea is to use the same </a:t>
            </a:r>
            <a:r>
              <a:rPr lang="en-US" sz="2800" dirty="0">
                <a:solidFill>
                  <a:srgbClr val="006633"/>
                </a:solidFill>
              </a:rPr>
              <a:t>circuits </a:t>
            </a:r>
            <a:r>
              <a:rPr lang="en-US" sz="2800" dirty="0">
                <a:solidFill>
                  <a:srgbClr val="000000"/>
                </a:solidFill>
              </a:rPr>
              <a:t>for </a:t>
            </a:r>
            <a:r>
              <a:rPr lang="en-US" sz="2800" dirty="0">
                <a:solidFill>
                  <a:srgbClr val="FF0066"/>
                </a:solidFill>
              </a:rPr>
              <a:t>data in both directions</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000000"/>
                </a:solidFill>
              </a:rPr>
              <a:t> In this model the data frames from A and B are intermixed with the </a:t>
            </a:r>
            <a:r>
              <a:rPr lang="en-US" sz="2800" dirty="0">
                <a:solidFill>
                  <a:srgbClr val="0000FF"/>
                </a:solidFill>
              </a:rPr>
              <a:t>acknowledgement frames from A to B.</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dirty="0">
                <a:solidFill>
                  <a:srgbClr val="000000"/>
                </a:solidFill>
              </a:rPr>
              <a:t> </a:t>
            </a:r>
            <a:r>
              <a:rPr lang="en-US" sz="2800" u="sng" dirty="0">
                <a:solidFill>
                  <a:srgbClr val="990099"/>
                </a:solidFill>
              </a:rPr>
              <a:t>Kind:</a:t>
            </a:r>
            <a:r>
              <a:rPr lang="en-US" sz="2800" dirty="0">
                <a:solidFill>
                  <a:srgbClr val="000000"/>
                </a:solidFill>
              </a:rPr>
              <a:t> kind field in the header of an incoming frame, the receiver can tell whether the frame is data or acknowledgements.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1"/>
          <p:cNvSpPr txBox="1">
            <a:spLocks noChangeArrowheads="1"/>
          </p:cNvSpPr>
          <p:nvPr/>
        </p:nvSpPr>
        <p:spPr bwMode="auto">
          <a:xfrm>
            <a:off x="457200" y="277813"/>
            <a:ext cx="8229600" cy="636587"/>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a:t>Sliding window protocols:</a:t>
            </a:r>
          </a:p>
        </p:txBody>
      </p:sp>
      <p:sp>
        <p:nvSpPr>
          <p:cNvPr id="24579" name="Text Box 2"/>
          <p:cNvSpPr txBox="1">
            <a:spLocks noChangeArrowheads="1"/>
          </p:cNvSpPr>
          <p:nvPr/>
        </p:nvSpPr>
        <p:spPr bwMode="auto">
          <a:xfrm>
            <a:off x="457200" y="1066800"/>
            <a:ext cx="8229600" cy="5064125"/>
          </a:xfrm>
          <a:prstGeom prst="rect">
            <a:avLst/>
          </a:prstGeom>
          <a:noFill/>
          <a:ln w="9525">
            <a:noFill/>
            <a:round/>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b="1">
                <a:solidFill>
                  <a:srgbClr val="FF0000"/>
                </a:solidFill>
              </a:rPr>
              <a:t>  Piggybacking:  </a:t>
            </a:r>
          </a:p>
          <a:p>
            <a:pPr marL="338138" indent="-338138">
              <a:spcBef>
                <a:spcPts val="750"/>
              </a:spcBef>
              <a:buSzPct val="6500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3000">
                <a:solidFill>
                  <a:srgbClr val="000000"/>
                </a:solidFill>
              </a:rPr>
              <a:t>              </a:t>
            </a:r>
          </a:p>
        </p:txBody>
      </p:sp>
      <p:sp>
        <p:nvSpPr>
          <p:cNvPr id="27652" name="Rectangle 3"/>
          <p:cNvSpPr>
            <a:spLocks noChangeArrowheads="1"/>
          </p:cNvSpPr>
          <p:nvPr/>
        </p:nvSpPr>
        <p:spPr bwMode="auto">
          <a:xfrm>
            <a:off x="1371600" y="1828800"/>
            <a:ext cx="1828800" cy="990600"/>
          </a:xfrm>
          <a:prstGeom prst="rect">
            <a:avLst/>
          </a:prstGeom>
          <a:solidFill>
            <a:schemeClr val="accent1">
              <a:lumMod val="60000"/>
              <a:lumOff val="40000"/>
            </a:schemeClr>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i="1">
                <a:solidFill>
                  <a:srgbClr val="000000"/>
                </a:solidFill>
              </a:rPr>
              <a:t>source</a:t>
            </a:r>
          </a:p>
        </p:txBody>
      </p:sp>
      <p:sp>
        <p:nvSpPr>
          <p:cNvPr id="27653" name="Rectangle 4"/>
          <p:cNvSpPr>
            <a:spLocks noChangeArrowheads="1"/>
          </p:cNvSpPr>
          <p:nvPr/>
        </p:nvSpPr>
        <p:spPr bwMode="auto">
          <a:xfrm>
            <a:off x="5867400" y="1828800"/>
            <a:ext cx="1828800" cy="990600"/>
          </a:xfrm>
          <a:prstGeom prst="rect">
            <a:avLst/>
          </a:prstGeom>
          <a:solidFill>
            <a:schemeClr val="accent1">
              <a:lumMod val="60000"/>
              <a:lumOff val="40000"/>
            </a:schemeClr>
          </a:solidFill>
          <a:ln w="9360">
            <a:solidFill>
              <a:srgbClr val="000000"/>
            </a:solidFill>
            <a:miter lim="800000"/>
            <a:headEnd/>
            <a:tailEnd/>
          </a:ln>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i="1">
                <a:solidFill>
                  <a:srgbClr val="000000"/>
                </a:solidFill>
              </a:rPr>
              <a:t>Destination</a:t>
            </a:r>
          </a:p>
        </p:txBody>
      </p:sp>
      <p:sp>
        <p:nvSpPr>
          <p:cNvPr id="24582" name="Line 5"/>
          <p:cNvSpPr>
            <a:spLocks noChangeShapeType="1"/>
          </p:cNvSpPr>
          <p:nvPr/>
        </p:nvSpPr>
        <p:spPr bwMode="auto">
          <a:xfrm>
            <a:off x="3200400" y="2057400"/>
            <a:ext cx="2667000" cy="1588"/>
          </a:xfrm>
          <a:prstGeom prst="line">
            <a:avLst/>
          </a:prstGeom>
          <a:noFill/>
          <a:ln w="9360">
            <a:solidFill>
              <a:srgbClr val="000000"/>
            </a:solidFill>
            <a:miter lim="800000"/>
            <a:headEnd/>
            <a:tailEnd type="triangle" w="med" len="med"/>
          </a:ln>
        </p:spPr>
        <p:txBody>
          <a:bodyPr/>
          <a:lstStyle/>
          <a:p>
            <a:endParaRPr lang="en-US"/>
          </a:p>
        </p:txBody>
      </p:sp>
      <p:sp>
        <p:nvSpPr>
          <p:cNvPr id="24583" name="Line 6"/>
          <p:cNvSpPr>
            <a:spLocks noChangeShapeType="1"/>
          </p:cNvSpPr>
          <p:nvPr/>
        </p:nvSpPr>
        <p:spPr bwMode="auto">
          <a:xfrm flipH="1">
            <a:off x="3195638" y="2514600"/>
            <a:ext cx="2676525" cy="1588"/>
          </a:xfrm>
          <a:prstGeom prst="line">
            <a:avLst/>
          </a:prstGeom>
          <a:noFill/>
          <a:ln w="9360">
            <a:solidFill>
              <a:srgbClr val="000000"/>
            </a:solidFill>
            <a:miter lim="800000"/>
            <a:headEnd/>
            <a:tailEnd type="triangle" w="med" len="med"/>
          </a:ln>
        </p:spPr>
        <p:txBody>
          <a:bodyPr/>
          <a:lstStyle/>
          <a:p>
            <a:endParaRPr lang="en-US"/>
          </a:p>
        </p:txBody>
      </p:sp>
      <p:sp>
        <p:nvSpPr>
          <p:cNvPr id="24584" name="Text Box 7"/>
          <p:cNvSpPr txBox="1">
            <a:spLocks noChangeArrowheads="1"/>
          </p:cNvSpPr>
          <p:nvPr/>
        </p:nvSpPr>
        <p:spPr bwMode="auto">
          <a:xfrm>
            <a:off x="3505200" y="1600200"/>
            <a:ext cx="2286000" cy="368300"/>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Frame sent(Frame1)</a:t>
            </a:r>
          </a:p>
        </p:txBody>
      </p:sp>
      <p:sp>
        <p:nvSpPr>
          <p:cNvPr id="24585" name="Text Box 8"/>
          <p:cNvSpPr txBox="1">
            <a:spLocks noChangeArrowheads="1"/>
          </p:cNvSpPr>
          <p:nvPr/>
        </p:nvSpPr>
        <p:spPr bwMode="auto">
          <a:xfrm>
            <a:off x="3429000" y="2438400"/>
            <a:ext cx="2286000" cy="368300"/>
          </a:xfrm>
          <a:prstGeom prst="rect">
            <a:avLst/>
          </a:prstGeom>
          <a:noFill/>
          <a:ln w="9525">
            <a:noFill/>
            <a:round/>
            <a:headEnd/>
            <a:tailEnd/>
          </a:ln>
        </p:spPr>
        <p:txBody>
          <a:bodyPr lIns="90000" tIns="46800" rIns="90000" bIns="46800">
            <a:spAutoFit/>
          </a:bodyPr>
          <a:lstStyle/>
          <a:p>
            <a:pPr>
              <a:spcBef>
                <a:spcPts val="1125"/>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Ack(frame1)+Frame2</a:t>
            </a:r>
          </a:p>
        </p:txBody>
      </p:sp>
      <p:sp>
        <p:nvSpPr>
          <p:cNvPr id="24586" name="Text Box 9"/>
          <p:cNvSpPr txBox="1">
            <a:spLocks noChangeArrowheads="1"/>
          </p:cNvSpPr>
          <p:nvPr/>
        </p:nvSpPr>
        <p:spPr bwMode="auto">
          <a:xfrm>
            <a:off x="457200" y="2819400"/>
            <a:ext cx="7848600" cy="4146550"/>
          </a:xfrm>
          <a:prstGeom prst="rect">
            <a:avLst/>
          </a:prstGeom>
          <a:noFill/>
          <a:ln w="9360">
            <a:solidFill>
              <a:srgbClr val="FF33CC"/>
            </a:solidFill>
            <a:miter lim="800000"/>
            <a:headEnd/>
            <a:tailEnd/>
          </a:ln>
        </p:spPr>
        <p:txBody>
          <a:bodyPr lIns="90000" tIns="46800" rIns="90000" bIns="46800">
            <a:spAutoFit/>
          </a:bodyPr>
          <a:lstStyle/>
          <a:p>
            <a:pPr>
              <a:spcBef>
                <a:spcPts val="125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a:solidFill>
                  <a:srgbClr val="000000"/>
                </a:solidFill>
              </a:rPr>
              <a:t>  When a data frame arrives, instead of immediately sending a separate control frame, the receiver restrains itself and waits until the network layer passes it the next packet.</a:t>
            </a:r>
          </a:p>
          <a:p>
            <a:pPr>
              <a:spcBef>
                <a:spcPts val="125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a:solidFill>
                  <a:srgbClr val="000000"/>
                </a:solidFill>
              </a:rPr>
              <a:t>  The</a:t>
            </a:r>
            <a:r>
              <a:rPr lang="en-US" sz="2200">
                <a:solidFill>
                  <a:srgbClr val="0000FF"/>
                </a:solidFill>
              </a:rPr>
              <a:t> acknowledgement</a:t>
            </a:r>
            <a:r>
              <a:rPr lang="en-US" sz="2200">
                <a:solidFill>
                  <a:srgbClr val="006633"/>
                </a:solidFill>
              </a:rPr>
              <a:t> </a:t>
            </a:r>
            <a:r>
              <a:rPr lang="en-US" sz="2200">
                <a:solidFill>
                  <a:srgbClr val="000000"/>
                </a:solidFill>
              </a:rPr>
              <a:t>is attached  to the outgoing data frame</a:t>
            </a:r>
          </a:p>
          <a:p>
            <a:pPr>
              <a:spcBef>
                <a:spcPts val="125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a:solidFill>
                  <a:srgbClr val="000000"/>
                </a:solidFill>
              </a:rPr>
              <a:t> </a:t>
            </a:r>
            <a:r>
              <a:rPr lang="en-US" sz="2200">
                <a:solidFill>
                  <a:srgbClr val="FF0066"/>
                </a:solidFill>
              </a:rPr>
              <a:t>Disadv</a:t>
            </a:r>
            <a:r>
              <a:rPr lang="en-US" sz="2200">
                <a:solidFill>
                  <a:srgbClr val="0000FF"/>
                </a:solidFill>
              </a:rPr>
              <a:t>:</a:t>
            </a:r>
            <a:r>
              <a:rPr lang="en-US" sz="2200">
                <a:solidFill>
                  <a:srgbClr val="000000"/>
                </a:solidFill>
              </a:rPr>
              <a:t> This technique is temporarily delaying outgoing acknowledgements.</a:t>
            </a:r>
          </a:p>
          <a:p>
            <a:pPr>
              <a:spcBef>
                <a:spcPts val="1250"/>
              </a:spcBef>
              <a:buFont typeface="Times New Roman"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a:solidFill>
                  <a:srgbClr val="000000"/>
                </a:solidFill>
              </a:rPr>
              <a:t> If the data link layer waits </a:t>
            </a:r>
            <a:r>
              <a:rPr lang="en-US" sz="2200">
                <a:solidFill>
                  <a:srgbClr val="990099"/>
                </a:solidFill>
              </a:rPr>
              <a:t>longer than the senders timeout period, the frame will be retransmitted.</a:t>
            </a:r>
          </a:p>
          <a:p>
            <a:pPr>
              <a:spcBef>
                <a:spcPts val="12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200">
              <a:solidFill>
                <a:srgbClr val="990099"/>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rrowheads="1"/>
          </p:cNvPicPr>
          <p:nvPr/>
        </p:nvPicPr>
        <p:blipFill>
          <a:blip r:embed="rId2"/>
          <a:srcRect/>
          <a:stretch>
            <a:fillRect/>
          </a:stretch>
        </p:blipFill>
        <p:spPr bwMode="auto">
          <a:xfrm>
            <a:off x="425450" y="1000125"/>
            <a:ext cx="8432800" cy="5214938"/>
          </a:xfrm>
          <a:prstGeom prst="rect">
            <a:avLst/>
          </a:prstGeom>
          <a:noFill/>
          <a:ln w="12700">
            <a:noFill/>
            <a:miter lim="800000"/>
            <a:headEnd/>
            <a:tailEnd/>
          </a:ln>
        </p:spPr>
      </p:pic>
      <p:sp>
        <p:nvSpPr>
          <p:cNvPr id="25603" name="Rectangle 6"/>
          <p:cNvSpPr>
            <a:spLocks noChangeArrowheads="1"/>
          </p:cNvSpPr>
          <p:nvPr/>
        </p:nvSpPr>
        <p:spPr bwMode="auto">
          <a:xfrm>
            <a:off x="2417763" y="346075"/>
            <a:ext cx="4300537"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Sender Sliding Window</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Sliding Window Protocol (Duplex)</a:t>
            </a:r>
          </a:p>
        </p:txBody>
      </p:sp>
      <p:sp>
        <p:nvSpPr>
          <p:cNvPr id="26627" name="Rectangle 3"/>
          <p:cNvSpPr>
            <a:spLocks noGrp="1" noChangeArrowheads="1"/>
          </p:cNvSpPr>
          <p:nvPr>
            <p:ph type="body" idx="1"/>
          </p:nvPr>
        </p:nvSpPr>
        <p:spPr/>
        <p:txBody>
          <a:bodyPr/>
          <a:lstStyle/>
          <a:p>
            <a:pPr eaLnBrk="1" hangingPunct="1">
              <a:lnSpc>
                <a:spcPct val="90000"/>
              </a:lnSpc>
            </a:pPr>
            <a:r>
              <a:rPr lang="en-US" sz="2800" smtClean="0"/>
              <a:t>At any instant of time, the sender maintains a set of sequence numbers corresponding to frames it is permitted to send – this includes</a:t>
            </a:r>
          </a:p>
          <a:p>
            <a:pPr lvl="1" eaLnBrk="1" hangingPunct="1">
              <a:lnSpc>
                <a:spcPct val="90000"/>
              </a:lnSpc>
            </a:pPr>
            <a:r>
              <a:rPr lang="en-US" sz="2400" smtClean="0"/>
              <a:t> frames not yet sent</a:t>
            </a:r>
          </a:p>
          <a:p>
            <a:pPr lvl="1" eaLnBrk="1" hangingPunct="1">
              <a:lnSpc>
                <a:spcPct val="90000"/>
              </a:lnSpc>
            </a:pPr>
            <a:r>
              <a:rPr lang="en-US" sz="2400" smtClean="0"/>
              <a:t>Frames sent but not yet acknowledged .. May have to be sent again</a:t>
            </a:r>
          </a:p>
          <a:p>
            <a:pPr lvl="1" eaLnBrk="1" hangingPunct="1">
              <a:lnSpc>
                <a:spcPct val="90000"/>
              </a:lnSpc>
              <a:buFontTx/>
              <a:buNone/>
            </a:pPr>
            <a:r>
              <a:rPr lang="en-US" sz="2400" smtClean="0"/>
              <a:t>This corresponds to the sender’s window. When a packet comes from the Network Layer ..it is appended in the window and when an ack arrives for a frame..it is deleted from the buffer(and from the window)</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rrowheads="1"/>
          </p:cNvPicPr>
          <p:nvPr/>
        </p:nvPicPr>
        <p:blipFill>
          <a:blip r:embed="rId2"/>
          <a:srcRect/>
          <a:stretch>
            <a:fillRect/>
          </a:stretch>
        </p:blipFill>
        <p:spPr bwMode="auto">
          <a:xfrm>
            <a:off x="500063" y="1071563"/>
            <a:ext cx="8215312" cy="5000625"/>
          </a:xfrm>
          <a:prstGeom prst="rect">
            <a:avLst/>
          </a:prstGeom>
          <a:noFill/>
          <a:ln w="12700">
            <a:noFill/>
            <a:miter lim="800000"/>
            <a:headEnd/>
            <a:tailEnd/>
          </a:ln>
        </p:spPr>
      </p:pic>
      <p:sp>
        <p:nvSpPr>
          <p:cNvPr id="27651" name="Rectangle 3"/>
          <p:cNvSpPr>
            <a:spLocks noChangeArrowheads="1"/>
          </p:cNvSpPr>
          <p:nvPr/>
        </p:nvSpPr>
        <p:spPr bwMode="auto">
          <a:xfrm>
            <a:off x="55563" y="69850"/>
            <a:ext cx="1250950" cy="346075"/>
          </a:xfrm>
          <a:prstGeom prst="rect">
            <a:avLst/>
          </a:prstGeom>
          <a:noFill/>
          <a:ln w="12700">
            <a:noFill/>
            <a:miter lim="800000"/>
            <a:headEnd/>
            <a:tailEnd/>
          </a:ln>
        </p:spPr>
        <p:txBody>
          <a:bodyPr wrap="none" lIns="90488" tIns="44450" rIns="90488" bIns="44450">
            <a:spAutoFit/>
          </a:bodyPr>
          <a:lstStyle/>
          <a:p>
            <a:r>
              <a:rPr lang="en-US" sz="1600"/>
              <a:t>Figure 10-13</a:t>
            </a:r>
          </a:p>
        </p:txBody>
      </p:sp>
      <p:sp>
        <p:nvSpPr>
          <p:cNvPr id="27652" name="Rectangle 4"/>
          <p:cNvSpPr>
            <a:spLocks noChangeArrowheads="1"/>
          </p:cNvSpPr>
          <p:nvPr/>
        </p:nvSpPr>
        <p:spPr bwMode="auto">
          <a:xfrm>
            <a:off x="131763" y="6394450"/>
            <a:ext cx="1787525" cy="346075"/>
          </a:xfrm>
          <a:prstGeom prst="rect">
            <a:avLst/>
          </a:prstGeom>
          <a:noFill/>
          <a:ln w="12700">
            <a:noFill/>
            <a:miter lim="800000"/>
            <a:headEnd/>
            <a:tailEnd/>
          </a:ln>
        </p:spPr>
        <p:txBody>
          <a:bodyPr wrap="none" lIns="90488" tIns="44450" rIns="90488" bIns="44450">
            <a:spAutoFit/>
          </a:bodyPr>
          <a:lstStyle/>
          <a:p>
            <a:r>
              <a:rPr lang="en-US" sz="1600" i="1"/>
              <a:t>WCB/McGraw-Hill</a:t>
            </a:r>
          </a:p>
        </p:txBody>
      </p:sp>
      <p:sp>
        <p:nvSpPr>
          <p:cNvPr id="27653" name="Rectangle 5"/>
          <p:cNvSpPr>
            <a:spLocks noChangeArrowheads="1"/>
          </p:cNvSpPr>
          <p:nvPr/>
        </p:nvSpPr>
        <p:spPr bwMode="auto">
          <a:xfrm>
            <a:off x="5237163" y="6350000"/>
            <a:ext cx="3719512" cy="406400"/>
          </a:xfrm>
          <a:prstGeom prst="rect">
            <a:avLst/>
          </a:prstGeom>
          <a:noFill/>
          <a:ln w="12700">
            <a:noFill/>
            <a:miter lim="800000"/>
            <a:headEnd/>
            <a:tailEnd/>
          </a:ln>
        </p:spPr>
        <p:txBody>
          <a:bodyPr wrap="none" lIns="90488" tIns="44450" rIns="90488" bIns="44450">
            <a:spAutoFit/>
          </a:bodyPr>
          <a:lstStyle/>
          <a:p>
            <a:r>
              <a:rPr lang="en-US" sz="2000" i="1">
                <a:latin typeface="Symbol" pitchFamily="18" charset="2"/>
              </a:rPr>
              <a:t></a:t>
            </a:r>
            <a:r>
              <a:rPr lang="en-US" sz="2000" i="1"/>
              <a:t> </a:t>
            </a:r>
            <a:r>
              <a:rPr lang="en-US" sz="1600" i="1"/>
              <a:t>The McGraw-Hill Companies, Inc., 1998</a:t>
            </a:r>
          </a:p>
        </p:txBody>
      </p:sp>
      <p:sp>
        <p:nvSpPr>
          <p:cNvPr id="27654" name="Rectangle 6"/>
          <p:cNvSpPr>
            <a:spLocks noChangeArrowheads="1"/>
          </p:cNvSpPr>
          <p:nvPr/>
        </p:nvSpPr>
        <p:spPr bwMode="auto">
          <a:xfrm>
            <a:off x="2417763" y="346075"/>
            <a:ext cx="4595812"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Receiver Sliding Window</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i="1" u="sng">
                <a:solidFill>
                  <a:srgbClr val="006633"/>
                </a:solidFill>
              </a:rPr>
              <a:t>Data link layer</a:t>
            </a:r>
            <a:r>
              <a:rPr lang="en-US" sz="4200" u="sng">
                <a:solidFill>
                  <a:srgbClr val="006633"/>
                </a:solidFill>
                <a:latin typeface="Garamond" pitchFamily="18" charset="0"/>
              </a:rPr>
              <a:t>:</a:t>
            </a:r>
          </a:p>
        </p:txBody>
      </p:sp>
      <p:sp>
        <p:nvSpPr>
          <p:cNvPr id="3075" name="Text Box 2"/>
          <p:cNvSpPr txBox="1">
            <a:spLocks noChangeArrowheads="1"/>
          </p:cNvSpPr>
          <p:nvPr/>
        </p:nvSpPr>
        <p:spPr bwMode="auto">
          <a:xfrm>
            <a:off x="533400" y="1946275"/>
            <a:ext cx="8229600" cy="4537075"/>
          </a:xfrm>
          <a:prstGeom prst="rect">
            <a:avLst/>
          </a:prstGeom>
          <a:noFill/>
          <a:ln w="57240">
            <a:solidFill>
              <a:srgbClr val="FF33CC"/>
            </a:solidFill>
            <a:miter lim="800000"/>
            <a:headEnd/>
            <a:tailEnd/>
          </a:ln>
        </p:spPr>
        <p:txBody>
          <a:bodyPr/>
          <a:lstStyle/>
          <a:p>
            <a:pPr marL="338138" indent="-338138">
              <a:lnSpc>
                <a:spcPct val="90000"/>
              </a:lnSpc>
              <a:spcBef>
                <a:spcPts val="6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600" i="1">
                <a:solidFill>
                  <a:srgbClr val="000000"/>
                </a:solidFill>
              </a:rPr>
              <a:t> </a:t>
            </a:r>
            <a:r>
              <a:rPr lang="en-US" sz="2600" i="1" u="sng">
                <a:solidFill>
                  <a:srgbClr val="0000FF"/>
                </a:solidFill>
              </a:rPr>
              <a:t>DATA LINK LAYER DESIGN ISSUES</a:t>
            </a:r>
            <a:r>
              <a:rPr lang="en-US" sz="2600" i="1" u="sng">
                <a:solidFill>
                  <a:srgbClr val="000000"/>
                </a:solidFill>
              </a:rPr>
              <a:t>:</a:t>
            </a:r>
            <a:r>
              <a:rPr lang="en-US" sz="2600" u="sng">
                <a:solidFill>
                  <a:srgbClr val="000000"/>
                </a:solidFill>
                <a:latin typeface="Arial" pitchFamily="34" charset="0"/>
              </a:rPr>
              <a:t> </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Data link layer has a number of specific functions to carry out. These functions include</a:t>
            </a:r>
          </a:p>
          <a:p>
            <a:pPr marL="1017588" lvl="2" indent="-347663">
              <a:spcBef>
                <a:spcPts val="5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i="1">
                <a:solidFill>
                  <a:srgbClr val="000000"/>
                </a:solidFill>
              </a:rPr>
              <a:t>Provides a </a:t>
            </a:r>
            <a:r>
              <a:rPr lang="en-US" sz="2200" i="1">
                <a:solidFill>
                  <a:srgbClr val="FF33CC"/>
                </a:solidFill>
              </a:rPr>
              <a:t>well-defined service interface</a:t>
            </a:r>
            <a:r>
              <a:rPr lang="en-US" sz="2200" i="1">
                <a:solidFill>
                  <a:srgbClr val="000000"/>
                </a:solidFill>
              </a:rPr>
              <a:t> to the network layer.</a:t>
            </a:r>
          </a:p>
          <a:p>
            <a:pPr marL="1017588" lvl="2" indent="-347663">
              <a:spcBef>
                <a:spcPts val="5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i="1">
                <a:solidFill>
                  <a:srgbClr val="000000"/>
                </a:solidFill>
              </a:rPr>
              <a:t>Determines how the bits of the physical layer are grouped into frames </a:t>
            </a:r>
            <a:r>
              <a:rPr lang="en-US" sz="2200" i="1">
                <a:solidFill>
                  <a:srgbClr val="FF6600"/>
                </a:solidFill>
              </a:rPr>
              <a:t>(framing)</a:t>
            </a:r>
            <a:r>
              <a:rPr lang="en-US" sz="2200" i="1">
                <a:solidFill>
                  <a:srgbClr val="000000"/>
                </a:solidFill>
              </a:rPr>
              <a:t>.</a:t>
            </a:r>
          </a:p>
          <a:p>
            <a:pPr marL="1017588" lvl="2" indent="-347663">
              <a:spcBef>
                <a:spcPts val="5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i="1">
                <a:solidFill>
                  <a:srgbClr val="000000"/>
                </a:solidFill>
              </a:rPr>
              <a:t>Deals with transmission errors</a:t>
            </a:r>
          </a:p>
          <a:p>
            <a:pPr marL="1017588" lvl="2" indent="-347663">
              <a:spcBef>
                <a:spcPts val="55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200" i="1">
                <a:solidFill>
                  <a:srgbClr val="000000"/>
                </a:solidFill>
              </a:rPr>
              <a:t>Regulates the flow of frames.</a:t>
            </a:r>
          </a:p>
          <a:p>
            <a:pPr marL="338138" indent="-338138">
              <a:lnSpc>
                <a:spcPct val="90000"/>
              </a:lnSpc>
              <a:spcBef>
                <a:spcPts val="750"/>
              </a:spcBef>
              <a:buClrTx/>
              <a:buSzPct val="65000"/>
              <a:buFontTx/>
              <a:buNone/>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sz="2200" i="1">
              <a:solidFill>
                <a:srgbClr val="000000"/>
              </a:solidFill>
            </a:endParaRPr>
          </a:p>
        </p:txBody>
      </p:sp>
      <p:sp>
        <p:nvSpPr>
          <p:cNvPr id="3076" name="Rectangle 3"/>
          <p:cNvSpPr>
            <a:spLocks noChangeArrowheads="1"/>
          </p:cNvSpPr>
          <p:nvPr/>
        </p:nvSpPr>
        <p:spPr bwMode="auto">
          <a:xfrm>
            <a:off x="1066800" y="990600"/>
            <a:ext cx="7620000" cy="1190625"/>
          </a:xfrm>
          <a:prstGeom prst="rect">
            <a:avLst/>
          </a:prstGeom>
          <a:noFill/>
          <a:ln w="9525">
            <a:noFill/>
            <a:round/>
            <a:headEnd/>
            <a:tailEnd/>
          </a:ln>
        </p:spPr>
        <p:txBody>
          <a:bodyPr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i="1">
                <a:solidFill>
                  <a:srgbClr val="FF0000"/>
                </a:solidFill>
              </a:rPr>
              <a:t>Data-Link Layer</a:t>
            </a:r>
            <a:r>
              <a:rPr lang="en-US" i="1">
                <a:solidFill>
                  <a:srgbClr val="000000"/>
                </a:solidFill>
              </a:rPr>
              <a:t> has responsibility of transferring frames from one node to adjacent node over a link</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i="1">
              <a:solidFill>
                <a:srgbClr val="000000"/>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p:txBody>
          <a:bodyPr/>
          <a:lstStyle/>
          <a:p>
            <a:pPr eaLnBrk="1" hangingPunct="1"/>
            <a:r>
              <a:rPr lang="en-US" smtClean="0"/>
              <a:t>Sliding Window Protocol(Duplex)</a:t>
            </a:r>
          </a:p>
        </p:txBody>
      </p:sp>
      <p:sp>
        <p:nvSpPr>
          <p:cNvPr id="28675" name="Rectangle 1027"/>
          <p:cNvSpPr>
            <a:spLocks noGrp="1" noChangeArrowheads="1"/>
          </p:cNvSpPr>
          <p:nvPr>
            <p:ph type="body" idx="1"/>
          </p:nvPr>
        </p:nvSpPr>
        <p:spPr/>
        <p:txBody>
          <a:bodyPr/>
          <a:lstStyle/>
          <a:p>
            <a:pPr eaLnBrk="1" hangingPunct="1">
              <a:lnSpc>
                <a:spcPct val="90000"/>
              </a:lnSpc>
            </a:pPr>
            <a:r>
              <a:rPr lang="en-US" sz="2800" smtClean="0"/>
              <a:t>Similarly, the receiver also maintains a set of sequence numbers corresponding to frames it is permitted to accept. </a:t>
            </a:r>
          </a:p>
          <a:p>
            <a:pPr lvl="1" eaLnBrk="1" hangingPunct="1">
              <a:lnSpc>
                <a:spcPct val="90000"/>
              </a:lnSpc>
            </a:pPr>
            <a:r>
              <a:rPr lang="en-US" sz="2400" smtClean="0"/>
              <a:t>When a frame arrives, its seq number is checked..if it falls in the window it is accepted else discarded .. Once an ack is sent for a frame it is deleted from the window so that duplicate frames are not accepted.</a:t>
            </a:r>
          </a:p>
          <a:p>
            <a:pPr eaLnBrk="1" hangingPunct="1">
              <a:lnSpc>
                <a:spcPct val="90000"/>
              </a:lnSpc>
            </a:pPr>
            <a:r>
              <a:rPr lang="en-US" sz="2800" smtClean="0"/>
              <a:t>Sliding window gives the Data Link Layer the flexibility to accept the frames in any order but they must be handed over to the Network Layer in order.</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ChangeArrowheads="1"/>
          </p:cNvSpPr>
          <p:nvPr/>
        </p:nvSpPr>
        <p:spPr bwMode="auto">
          <a:xfrm>
            <a:off x="2265363" y="41275"/>
            <a:ext cx="4616450" cy="588963"/>
          </a:xfrm>
          <a:prstGeom prst="rect">
            <a:avLst/>
          </a:prstGeom>
          <a:noFill/>
          <a:ln w="12700">
            <a:noFill/>
            <a:miter lim="800000"/>
            <a:headEnd/>
            <a:tailEnd/>
          </a:ln>
        </p:spPr>
        <p:txBody>
          <a:bodyPr wrap="none" lIns="90488" tIns="44450" rIns="90488" bIns="44450">
            <a:spAutoFit/>
          </a:bodyPr>
          <a:lstStyle/>
          <a:p>
            <a:r>
              <a:rPr lang="en-US" sz="3200" b="1">
                <a:solidFill>
                  <a:srgbClr val="063DE8"/>
                </a:solidFill>
              </a:rPr>
              <a:t>Sliding Window Example</a:t>
            </a:r>
          </a:p>
        </p:txBody>
      </p:sp>
      <p:pic>
        <p:nvPicPr>
          <p:cNvPr id="29699" name="Picture 6"/>
          <p:cNvPicPr>
            <a:picLocks noChangeArrowheads="1"/>
          </p:cNvPicPr>
          <p:nvPr/>
        </p:nvPicPr>
        <p:blipFill>
          <a:blip r:embed="rId2"/>
          <a:srcRect/>
          <a:stretch>
            <a:fillRect/>
          </a:stretch>
        </p:blipFill>
        <p:spPr bwMode="auto">
          <a:xfrm>
            <a:off x="512763" y="498475"/>
            <a:ext cx="8067675" cy="581025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85800" y="0"/>
            <a:ext cx="7772400" cy="1143000"/>
          </a:xfrm>
        </p:spPr>
        <p:txBody>
          <a:bodyPr/>
          <a:lstStyle/>
          <a:p>
            <a:pPr eaLnBrk="1" hangingPunct="1"/>
            <a:r>
              <a:rPr lang="en-US" smtClean="0"/>
              <a:t>Sliding Window Protocols </a:t>
            </a:r>
          </a:p>
        </p:txBody>
      </p:sp>
      <p:sp>
        <p:nvSpPr>
          <p:cNvPr id="30723" name="Rectangle 3"/>
          <p:cNvSpPr>
            <a:spLocks noGrp="1" noChangeArrowheads="1"/>
          </p:cNvSpPr>
          <p:nvPr>
            <p:ph type="body" idx="1"/>
          </p:nvPr>
        </p:nvSpPr>
        <p:spPr>
          <a:xfrm>
            <a:off x="514350" y="4186238"/>
            <a:ext cx="8629650" cy="2366962"/>
          </a:xfrm>
        </p:spPr>
        <p:txBody>
          <a:bodyPr/>
          <a:lstStyle/>
          <a:p>
            <a:pPr eaLnBrk="1" hangingPunct="1">
              <a:lnSpc>
                <a:spcPct val="90000"/>
              </a:lnSpc>
              <a:buFontTx/>
              <a:buNone/>
            </a:pPr>
            <a:r>
              <a:rPr lang="en-US" sz="2800" smtClean="0"/>
              <a:t>A sliding window of size 1, with a 3-bit sequence number.</a:t>
            </a:r>
          </a:p>
          <a:p>
            <a:pPr eaLnBrk="1" hangingPunct="1">
              <a:lnSpc>
                <a:spcPct val="90000"/>
              </a:lnSpc>
              <a:buFontTx/>
              <a:buNone/>
            </a:pPr>
            <a:r>
              <a:rPr lang="en-US" sz="2800" smtClean="0">
                <a:solidFill>
                  <a:schemeClr val="accent2"/>
                </a:solidFill>
              </a:rPr>
              <a:t>(a)</a:t>
            </a:r>
            <a:r>
              <a:rPr lang="en-US" sz="2800" smtClean="0"/>
              <a:t> Initially.</a:t>
            </a:r>
          </a:p>
          <a:p>
            <a:pPr eaLnBrk="1" hangingPunct="1">
              <a:lnSpc>
                <a:spcPct val="90000"/>
              </a:lnSpc>
              <a:buFontTx/>
              <a:buNone/>
            </a:pPr>
            <a:r>
              <a:rPr lang="en-US" sz="2800" smtClean="0">
                <a:solidFill>
                  <a:schemeClr val="accent2"/>
                </a:solidFill>
              </a:rPr>
              <a:t>(b)</a:t>
            </a:r>
            <a:r>
              <a:rPr lang="en-US" sz="2800" smtClean="0"/>
              <a:t> After the first frame has been sent.</a:t>
            </a:r>
          </a:p>
          <a:p>
            <a:pPr eaLnBrk="1" hangingPunct="1">
              <a:lnSpc>
                <a:spcPct val="90000"/>
              </a:lnSpc>
              <a:buFontTx/>
              <a:buNone/>
            </a:pPr>
            <a:r>
              <a:rPr lang="en-US" sz="2800" smtClean="0">
                <a:solidFill>
                  <a:schemeClr val="accent2"/>
                </a:solidFill>
              </a:rPr>
              <a:t>(c)</a:t>
            </a:r>
            <a:r>
              <a:rPr lang="en-US" sz="2800" smtClean="0"/>
              <a:t> After the first frame has been received.</a:t>
            </a:r>
          </a:p>
          <a:p>
            <a:pPr eaLnBrk="1" hangingPunct="1">
              <a:lnSpc>
                <a:spcPct val="90000"/>
              </a:lnSpc>
              <a:buFontTx/>
              <a:buNone/>
            </a:pPr>
            <a:r>
              <a:rPr lang="en-US" sz="2800" smtClean="0">
                <a:solidFill>
                  <a:schemeClr val="accent2"/>
                </a:solidFill>
              </a:rPr>
              <a:t>(d)</a:t>
            </a:r>
            <a:r>
              <a:rPr lang="en-US" sz="2800" smtClean="0"/>
              <a:t> After the first acknowledgement has been received.</a:t>
            </a:r>
          </a:p>
        </p:txBody>
      </p:sp>
      <p:pic>
        <p:nvPicPr>
          <p:cNvPr id="30724" name="Picture 4" descr="3-13"/>
          <p:cNvPicPr>
            <a:picLocks noChangeAspect="1" noChangeArrowheads="1"/>
          </p:cNvPicPr>
          <p:nvPr/>
        </p:nvPicPr>
        <p:blipFill>
          <a:blip r:embed="rId2"/>
          <a:srcRect/>
          <a:stretch>
            <a:fillRect/>
          </a:stretch>
        </p:blipFill>
        <p:spPr bwMode="auto">
          <a:xfrm>
            <a:off x="1731963" y="1036638"/>
            <a:ext cx="5249862" cy="2901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Sliding Window Protocols</a:t>
            </a:r>
          </a:p>
        </p:txBody>
      </p:sp>
      <p:sp>
        <p:nvSpPr>
          <p:cNvPr id="31747" name="Rectangle 3"/>
          <p:cNvSpPr>
            <a:spLocks noGrp="1" noChangeArrowheads="1"/>
          </p:cNvSpPr>
          <p:nvPr>
            <p:ph type="body" idx="1"/>
          </p:nvPr>
        </p:nvSpPr>
        <p:spPr>
          <a:xfrm>
            <a:off x="688975" y="1870075"/>
            <a:ext cx="8455025" cy="4683125"/>
          </a:xfrm>
        </p:spPr>
        <p:txBody>
          <a:bodyPr/>
          <a:lstStyle/>
          <a:p>
            <a:pPr eaLnBrk="1" hangingPunct="1"/>
            <a:r>
              <a:rPr lang="en-US" sz="4400" smtClean="0"/>
              <a:t>A One-Bit Sliding Window Protocol</a:t>
            </a:r>
          </a:p>
          <a:p>
            <a:pPr eaLnBrk="1" hangingPunct="1"/>
            <a:r>
              <a:rPr lang="en-US" sz="4400" smtClean="0"/>
              <a:t>A Protocol Using Go Back N</a:t>
            </a:r>
          </a:p>
          <a:p>
            <a:pPr eaLnBrk="1" hangingPunct="1"/>
            <a:r>
              <a:rPr lang="en-US" sz="4400" smtClean="0"/>
              <a:t>A Protocol Using Selective Repeat</a:t>
            </a:r>
          </a:p>
          <a:p>
            <a:pPr eaLnBrk="1" hangingPunct="1"/>
            <a:endParaRPr lang="en-US" sz="440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457200" y="277813"/>
            <a:ext cx="8229600" cy="579437"/>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200" i="1">
                <a:solidFill>
                  <a:srgbClr val="006633"/>
                </a:solidFill>
              </a:rPr>
              <a:t>Sliding window protocols:</a:t>
            </a:r>
          </a:p>
        </p:txBody>
      </p:sp>
      <p:sp>
        <p:nvSpPr>
          <p:cNvPr id="32771" name="Text Box 2"/>
          <p:cNvSpPr txBox="1">
            <a:spLocks noChangeArrowheads="1"/>
          </p:cNvSpPr>
          <p:nvPr/>
        </p:nvSpPr>
        <p:spPr bwMode="auto">
          <a:xfrm>
            <a:off x="457200" y="1066800"/>
            <a:ext cx="8229600" cy="5068888"/>
          </a:xfrm>
          <a:prstGeom prst="rect">
            <a:avLst/>
          </a:prstGeom>
          <a:noFill/>
          <a:ln w="9525">
            <a:noFill/>
            <a:round/>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800">
                <a:solidFill>
                  <a:srgbClr val="3333FF"/>
                </a:solidFill>
              </a:rPr>
              <a:t>1-bit sliding window protocol:</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Window size 1. </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Stop-and-wait.(ARQ) </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Must get ack before can send next frame. </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Both machines are sending and receiving.</a:t>
            </a:r>
            <a:r>
              <a:rPr lang="en-US"/>
              <a:t> </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t>Problem: Only one frame will be in transit.</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a:solidFill>
                <a:srgbClr val="000000"/>
              </a:solidFill>
            </a:endParaRP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a:solidFill>
                <a:srgbClr val="000000"/>
              </a:solidFill>
            </a:endParaRPr>
          </a:p>
          <a:p>
            <a:pPr marL="338138" indent="-338138">
              <a:spcBef>
                <a:spcPts val="600"/>
              </a:spcBef>
              <a:buSzPct val="6500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a:solidFill>
                <a:srgbClr val="3333FF"/>
              </a:solidFill>
            </a:endParaRPr>
          </a:p>
          <a:p>
            <a:pPr marL="665163" lvl="1" indent="-325438">
              <a:spcBef>
                <a:spcPts val="600"/>
              </a:spcBef>
              <a:buSzPct val="6000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endParaRPr lang="en-US">
              <a:solidFill>
                <a:srgbClr val="3333FF"/>
              </a:solidFill>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A One-Bit Sliding Window Protocol</a:t>
            </a:r>
          </a:p>
        </p:txBody>
      </p:sp>
      <p:pic>
        <p:nvPicPr>
          <p:cNvPr id="33795" name="Picture 3" descr="3-14"/>
          <p:cNvPicPr>
            <a:picLocks noChangeAspect="1" noChangeArrowheads="1"/>
          </p:cNvPicPr>
          <p:nvPr/>
        </p:nvPicPr>
        <p:blipFill>
          <a:blip r:embed="rId2"/>
          <a:srcRect b="52821"/>
          <a:stretch>
            <a:fillRect/>
          </a:stretch>
        </p:blipFill>
        <p:spPr bwMode="auto">
          <a:xfrm>
            <a:off x="677863" y="1257300"/>
            <a:ext cx="8112125" cy="4805363"/>
          </a:xfrm>
          <a:prstGeom prst="rect">
            <a:avLst/>
          </a:prstGeom>
          <a:noFill/>
          <a:ln w="9525">
            <a:noFill/>
            <a:miter lim="800000"/>
            <a:headEnd/>
            <a:tailEnd/>
          </a:ln>
        </p:spPr>
      </p:pic>
      <p:sp>
        <p:nvSpPr>
          <p:cNvPr id="33796" name="Text Box 4"/>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normAutofit fontScale="90000"/>
          </a:bodyPr>
          <a:lstStyle/>
          <a:p>
            <a:pPr eaLnBrk="1" hangingPunct="1"/>
            <a:r>
              <a:rPr lang="en-US" sz="4000" smtClean="0"/>
              <a:t>A One-Bit Sliding Window Protocol (ctd.)</a:t>
            </a:r>
          </a:p>
        </p:txBody>
      </p:sp>
      <p:pic>
        <p:nvPicPr>
          <p:cNvPr id="34819" name="Picture 3" descr="3-14"/>
          <p:cNvPicPr>
            <a:picLocks noChangeAspect="1" noChangeArrowheads="1"/>
          </p:cNvPicPr>
          <p:nvPr/>
        </p:nvPicPr>
        <p:blipFill>
          <a:blip r:embed="rId2"/>
          <a:srcRect t="47357"/>
          <a:stretch>
            <a:fillRect/>
          </a:stretch>
        </p:blipFill>
        <p:spPr bwMode="auto">
          <a:xfrm>
            <a:off x="703263" y="1254125"/>
            <a:ext cx="7974012" cy="5268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z="4000" smtClean="0"/>
              <a:t>A One-Bit Sliding Window Protocol (2)</a:t>
            </a:r>
          </a:p>
        </p:txBody>
      </p:sp>
      <p:sp>
        <p:nvSpPr>
          <p:cNvPr id="35843" name="Rectangle 3"/>
          <p:cNvSpPr>
            <a:spLocks noGrp="1" noChangeArrowheads="1"/>
          </p:cNvSpPr>
          <p:nvPr>
            <p:ph type="body" idx="1"/>
          </p:nvPr>
        </p:nvSpPr>
        <p:spPr>
          <a:xfrm>
            <a:off x="0" y="5157788"/>
            <a:ext cx="8867775" cy="1839912"/>
          </a:xfrm>
        </p:spPr>
        <p:txBody>
          <a:bodyPr/>
          <a:lstStyle/>
          <a:p>
            <a:pPr eaLnBrk="1" hangingPunct="1">
              <a:buFontTx/>
              <a:buNone/>
            </a:pPr>
            <a:r>
              <a:rPr lang="en-US" sz="2800" smtClean="0"/>
              <a:t>        Two scenarios </a:t>
            </a:r>
            <a:r>
              <a:rPr lang="en-US" sz="2800" smtClean="0">
                <a:solidFill>
                  <a:schemeClr val="accent2"/>
                </a:solidFill>
              </a:rPr>
              <a:t>(a)</a:t>
            </a:r>
            <a:r>
              <a:rPr lang="en-US" sz="2800" smtClean="0"/>
              <a:t> Normal case. </a:t>
            </a:r>
            <a:r>
              <a:rPr lang="en-US" sz="2800" smtClean="0">
                <a:solidFill>
                  <a:schemeClr val="accent2"/>
                </a:solidFill>
              </a:rPr>
              <a:t>(b)</a:t>
            </a:r>
            <a:r>
              <a:rPr lang="en-US" sz="2800" smtClean="0"/>
              <a:t> Abnormal case.  The notation is (seq, ack, packet number).  An asterisk indicates where a network layer accepts a packet.</a:t>
            </a:r>
          </a:p>
        </p:txBody>
      </p:sp>
      <p:pic>
        <p:nvPicPr>
          <p:cNvPr id="35844" name="Picture 4" descr="3-15"/>
          <p:cNvPicPr>
            <a:picLocks noChangeAspect="1" noChangeArrowheads="1"/>
          </p:cNvPicPr>
          <p:nvPr/>
        </p:nvPicPr>
        <p:blipFill>
          <a:blip r:embed="rId2"/>
          <a:srcRect/>
          <a:stretch>
            <a:fillRect/>
          </a:stretch>
        </p:blipFill>
        <p:spPr bwMode="auto">
          <a:xfrm>
            <a:off x="1085850" y="1233488"/>
            <a:ext cx="6978650" cy="3506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p:txBody>
          <a:bodyPr>
            <a:normAutofit fontScale="90000"/>
          </a:bodyPr>
          <a:lstStyle/>
          <a:p>
            <a:pPr eaLnBrk="1" hangingPunct="1"/>
            <a:r>
              <a:rPr lang="en-US" smtClean="0"/>
              <a:t>Bad scene : duplicates without transmission error</a:t>
            </a:r>
          </a:p>
        </p:txBody>
      </p:sp>
      <p:sp>
        <p:nvSpPr>
          <p:cNvPr id="36867" name="Rectangle 1027"/>
          <p:cNvSpPr>
            <a:spLocks noGrp="1" noChangeArrowheads="1"/>
          </p:cNvSpPr>
          <p:nvPr>
            <p:ph type="body" idx="1"/>
          </p:nvPr>
        </p:nvSpPr>
        <p:spPr/>
        <p:txBody>
          <a:bodyPr/>
          <a:lstStyle/>
          <a:p>
            <a:pPr eaLnBrk="1" hangingPunct="1"/>
            <a:r>
              <a:rPr lang="en-US" smtClean="0"/>
              <a:t>When B sends before receiving a frame from A.</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0"/>
            <a:ext cx="7772400" cy="1752600"/>
          </a:xfrm>
        </p:spPr>
        <p:txBody>
          <a:bodyPr/>
          <a:lstStyle/>
          <a:p>
            <a:pPr eaLnBrk="1" hangingPunct="1"/>
            <a:r>
              <a:rPr lang="en-US" smtClean="0"/>
              <a:t>Long propagation delays</a:t>
            </a:r>
          </a:p>
        </p:txBody>
      </p:sp>
      <p:sp>
        <p:nvSpPr>
          <p:cNvPr id="37891" name="Rectangle 3"/>
          <p:cNvSpPr>
            <a:spLocks noGrp="1" noChangeArrowheads="1"/>
          </p:cNvSpPr>
          <p:nvPr>
            <p:ph type="body" idx="1"/>
          </p:nvPr>
        </p:nvSpPr>
        <p:spPr>
          <a:xfrm>
            <a:off x="685800" y="1447800"/>
            <a:ext cx="7772400" cy="4648200"/>
          </a:xfrm>
        </p:spPr>
        <p:txBody>
          <a:bodyPr/>
          <a:lstStyle/>
          <a:p>
            <a:pPr eaLnBrk="1" hangingPunct="1">
              <a:lnSpc>
                <a:spcPct val="90000"/>
              </a:lnSpc>
            </a:pPr>
            <a:r>
              <a:rPr lang="en-US" sz="2400" smtClean="0"/>
              <a:t>Consider a 50 kbps satellite channel with a round trip delay of 500 msec (10^-3 sec).</a:t>
            </a:r>
          </a:p>
          <a:p>
            <a:pPr eaLnBrk="1" hangingPunct="1">
              <a:lnSpc>
                <a:spcPct val="90000"/>
              </a:lnSpc>
            </a:pPr>
            <a:r>
              <a:rPr lang="en-US" sz="2400" smtClean="0"/>
              <a:t>To send a frame of size 1000 bits ..it takes = 1000/50kbps = 20msec.</a:t>
            </a:r>
          </a:p>
          <a:p>
            <a:pPr eaLnBrk="1" hangingPunct="1">
              <a:lnSpc>
                <a:spcPct val="90000"/>
              </a:lnSpc>
            </a:pPr>
            <a:r>
              <a:rPr lang="en-US" sz="2400" smtClean="0"/>
              <a:t>At t=0, the sender sends the first bit and at </a:t>
            </a:r>
          </a:p>
          <a:p>
            <a:pPr eaLnBrk="1" hangingPunct="1">
              <a:lnSpc>
                <a:spcPct val="90000"/>
              </a:lnSpc>
              <a:buFontTx/>
              <a:buNone/>
            </a:pPr>
            <a:r>
              <a:rPr lang="en-US" sz="2400" smtClean="0"/>
              <a:t>    t = 20 msec  it sends the last bit.</a:t>
            </a:r>
          </a:p>
          <a:p>
            <a:pPr eaLnBrk="1" hangingPunct="1">
              <a:lnSpc>
                <a:spcPct val="90000"/>
              </a:lnSpc>
            </a:pPr>
            <a:r>
              <a:rPr lang="en-US" sz="2400" smtClean="0"/>
              <a:t>At t= 270 msec, the frame completely reaches the receiver.</a:t>
            </a:r>
          </a:p>
          <a:p>
            <a:pPr eaLnBrk="1" hangingPunct="1">
              <a:lnSpc>
                <a:spcPct val="90000"/>
              </a:lnSpc>
            </a:pPr>
            <a:r>
              <a:rPr lang="en-US" sz="2400" smtClean="0"/>
              <a:t>Not before t= 520 msec , the ack arrives back at the receiver ( it will be later than this). This means that the sender was blocked for 500 msec out of 520 msec.</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457200" y="277813"/>
            <a:ext cx="8229600" cy="1139825"/>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200" i="1" u="sng">
                <a:solidFill>
                  <a:srgbClr val="006633"/>
                </a:solidFill>
              </a:rPr>
              <a:t>Data link layer-Introduction</a:t>
            </a:r>
          </a:p>
        </p:txBody>
      </p:sp>
      <p:sp>
        <p:nvSpPr>
          <p:cNvPr id="4099" name="Text Box 2"/>
          <p:cNvSpPr txBox="1">
            <a:spLocks noChangeArrowheads="1"/>
          </p:cNvSpPr>
          <p:nvPr/>
        </p:nvSpPr>
        <p:spPr bwMode="auto">
          <a:xfrm>
            <a:off x="228600" y="1143000"/>
            <a:ext cx="8915400" cy="5029200"/>
          </a:xfrm>
          <a:prstGeom prst="rect">
            <a:avLst/>
          </a:prstGeom>
          <a:noFill/>
          <a:ln w="381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The data link layer takes the packets it gets from the network layer and encapsulates them into frames for transmission .</a:t>
            </a:r>
          </a:p>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Each frame contains frame header ,a payload field for holding the packet ,and a frame trailer</a:t>
            </a:r>
          </a:p>
        </p:txBody>
      </p:sp>
      <p:sp>
        <p:nvSpPr>
          <p:cNvPr id="4100" name="Rectangle 3"/>
          <p:cNvSpPr>
            <a:spLocks noChangeArrowheads="1"/>
          </p:cNvSpPr>
          <p:nvPr/>
        </p:nvSpPr>
        <p:spPr bwMode="auto">
          <a:xfrm>
            <a:off x="1371600" y="3581400"/>
            <a:ext cx="1828800" cy="533400"/>
          </a:xfrm>
          <a:prstGeom prst="rect">
            <a:avLst/>
          </a:prstGeom>
          <a:solidFill>
            <a:srgbClr val="CC9900"/>
          </a:solidFill>
          <a:ln w="9360">
            <a:solidFill>
              <a:srgbClr val="000000"/>
            </a:solidFill>
            <a:miter lim="800000"/>
            <a:headEnd/>
            <a:tailEnd/>
          </a:ln>
        </p:spPr>
        <p:txBody>
          <a:bodyPr wrap="none"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packet</a:t>
            </a:r>
          </a:p>
        </p:txBody>
      </p:sp>
      <p:sp>
        <p:nvSpPr>
          <p:cNvPr id="4101" name="Line 4"/>
          <p:cNvSpPr>
            <a:spLocks noChangeShapeType="1"/>
          </p:cNvSpPr>
          <p:nvPr/>
        </p:nvSpPr>
        <p:spPr bwMode="auto">
          <a:xfrm>
            <a:off x="2209800" y="4114800"/>
            <a:ext cx="1588" cy="533400"/>
          </a:xfrm>
          <a:prstGeom prst="line">
            <a:avLst/>
          </a:prstGeom>
          <a:noFill/>
          <a:ln w="9360">
            <a:solidFill>
              <a:srgbClr val="000000"/>
            </a:solidFill>
            <a:miter lim="800000"/>
            <a:headEnd/>
            <a:tailEnd type="triangle" w="med" len="med"/>
          </a:ln>
        </p:spPr>
        <p:txBody>
          <a:bodyPr/>
          <a:lstStyle/>
          <a:p>
            <a:endParaRPr lang="en-US"/>
          </a:p>
        </p:txBody>
      </p:sp>
      <p:sp>
        <p:nvSpPr>
          <p:cNvPr id="4102" name="Rectangle 5"/>
          <p:cNvSpPr>
            <a:spLocks noChangeArrowheads="1"/>
          </p:cNvSpPr>
          <p:nvPr/>
        </p:nvSpPr>
        <p:spPr bwMode="auto">
          <a:xfrm>
            <a:off x="457200" y="4648200"/>
            <a:ext cx="3810000" cy="609600"/>
          </a:xfrm>
          <a:prstGeom prst="rect">
            <a:avLst/>
          </a:prstGeom>
          <a:solidFill>
            <a:srgbClr val="CC9900"/>
          </a:solidFill>
          <a:ln w="9360">
            <a:solidFill>
              <a:srgbClr val="000000"/>
            </a:solidFill>
            <a:miter lim="800000"/>
            <a:headEnd/>
            <a:tailEnd/>
          </a:ln>
        </p:spPr>
        <p:txBody>
          <a:bodyPr wrap="none"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solidFill>
                  <a:srgbClr val="000000"/>
                </a:solidFill>
              </a:rPr>
              <a:t>Header             </a:t>
            </a:r>
            <a:r>
              <a:rPr lang="en-US" dirty="0">
                <a:solidFill>
                  <a:srgbClr val="000000"/>
                </a:solidFill>
              </a:rPr>
              <a:t>payload field </a:t>
            </a:r>
            <a:r>
              <a:rPr lang="en-US" dirty="0" smtClean="0">
                <a:solidFill>
                  <a:srgbClr val="000000"/>
                </a:solidFill>
              </a:rPr>
              <a:t>    Trailer</a:t>
            </a:r>
            <a:endParaRPr lang="en-US" dirty="0">
              <a:solidFill>
                <a:srgbClr val="000000"/>
              </a:solidFill>
            </a:endParaRPr>
          </a:p>
        </p:txBody>
      </p:sp>
      <p:sp>
        <p:nvSpPr>
          <p:cNvPr id="4103" name="Line 6"/>
          <p:cNvSpPr>
            <a:spLocks noChangeShapeType="1"/>
          </p:cNvSpPr>
          <p:nvPr/>
        </p:nvSpPr>
        <p:spPr bwMode="auto">
          <a:xfrm>
            <a:off x="2286000" y="5257800"/>
            <a:ext cx="1588" cy="609600"/>
          </a:xfrm>
          <a:prstGeom prst="line">
            <a:avLst/>
          </a:prstGeom>
          <a:noFill/>
          <a:ln w="9360">
            <a:solidFill>
              <a:srgbClr val="000000"/>
            </a:solidFill>
            <a:miter lim="800000"/>
            <a:headEnd/>
            <a:tailEnd/>
          </a:ln>
        </p:spPr>
        <p:txBody>
          <a:bodyPr/>
          <a:lstStyle/>
          <a:p>
            <a:endParaRPr lang="en-US"/>
          </a:p>
        </p:txBody>
      </p:sp>
      <p:sp>
        <p:nvSpPr>
          <p:cNvPr id="4104" name="Line 7"/>
          <p:cNvSpPr>
            <a:spLocks noChangeShapeType="1"/>
          </p:cNvSpPr>
          <p:nvPr/>
        </p:nvSpPr>
        <p:spPr bwMode="auto">
          <a:xfrm>
            <a:off x="2286000" y="5867400"/>
            <a:ext cx="4572000" cy="1588"/>
          </a:xfrm>
          <a:prstGeom prst="line">
            <a:avLst/>
          </a:prstGeom>
          <a:noFill/>
          <a:ln w="9360">
            <a:solidFill>
              <a:srgbClr val="000000"/>
            </a:solidFill>
            <a:miter lim="800000"/>
            <a:headEnd/>
            <a:tailEnd/>
          </a:ln>
        </p:spPr>
        <p:txBody>
          <a:bodyPr/>
          <a:lstStyle/>
          <a:p>
            <a:endParaRPr lang="en-US"/>
          </a:p>
        </p:txBody>
      </p:sp>
      <p:sp>
        <p:nvSpPr>
          <p:cNvPr id="4105" name="Line 8"/>
          <p:cNvSpPr>
            <a:spLocks noChangeShapeType="1"/>
          </p:cNvSpPr>
          <p:nvPr/>
        </p:nvSpPr>
        <p:spPr bwMode="auto">
          <a:xfrm flipV="1">
            <a:off x="6858000" y="5253038"/>
            <a:ext cx="1588" cy="619125"/>
          </a:xfrm>
          <a:prstGeom prst="line">
            <a:avLst/>
          </a:prstGeom>
          <a:noFill/>
          <a:ln w="9360">
            <a:solidFill>
              <a:srgbClr val="000000"/>
            </a:solidFill>
            <a:miter lim="800000"/>
            <a:headEnd/>
            <a:tailEnd type="triangle" w="med" len="med"/>
          </a:ln>
        </p:spPr>
        <p:txBody>
          <a:bodyPr/>
          <a:lstStyle/>
          <a:p>
            <a:endParaRPr lang="en-US"/>
          </a:p>
        </p:txBody>
      </p:sp>
      <p:sp>
        <p:nvSpPr>
          <p:cNvPr id="4106" name="Line 9"/>
          <p:cNvSpPr>
            <a:spLocks noChangeShapeType="1"/>
          </p:cNvSpPr>
          <p:nvPr/>
        </p:nvSpPr>
        <p:spPr bwMode="auto">
          <a:xfrm>
            <a:off x="1524000" y="4648200"/>
            <a:ext cx="1588" cy="609600"/>
          </a:xfrm>
          <a:prstGeom prst="line">
            <a:avLst/>
          </a:prstGeom>
          <a:noFill/>
          <a:ln w="9360">
            <a:solidFill>
              <a:srgbClr val="000000"/>
            </a:solidFill>
            <a:miter lim="800000"/>
            <a:headEnd/>
            <a:tailEnd/>
          </a:ln>
        </p:spPr>
        <p:txBody>
          <a:bodyPr/>
          <a:lstStyle/>
          <a:p>
            <a:endParaRPr lang="en-US"/>
          </a:p>
        </p:txBody>
      </p:sp>
      <p:sp>
        <p:nvSpPr>
          <p:cNvPr id="4107" name="Line 10"/>
          <p:cNvSpPr>
            <a:spLocks noChangeShapeType="1"/>
          </p:cNvSpPr>
          <p:nvPr/>
        </p:nvSpPr>
        <p:spPr bwMode="auto">
          <a:xfrm>
            <a:off x="3276600" y="4648200"/>
            <a:ext cx="1588" cy="609600"/>
          </a:xfrm>
          <a:prstGeom prst="line">
            <a:avLst/>
          </a:prstGeom>
          <a:noFill/>
          <a:ln w="9360">
            <a:solidFill>
              <a:srgbClr val="000000"/>
            </a:solidFill>
            <a:miter lim="800000"/>
            <a:headEnd/>
            <a:tailEnd/>
          </a:ln>
        </p:spPr>
        <p:txBody>
          <a:bodyPr/>
          <a:lstStyle/>
          <a:p>
            <a:endParaRPr lang="en-US"/>
          </a:p>
        </p:txBody>
      </p:sp>
      <p:sp>
        <p:nvSpPr>
          <p:cNvPr id="4108" name="Rectangle 11"/>
          <p:cNvSpPr>
            <a:spLocks noChangeArrowheads="1"/>
          </p:cNvSpPr>
          <p:nvPr/>
        </p:nvSpPr>
        <p:spPr bwMode="auto">
          <a:xfrm>
            <a:off x="5867400" y="3581400"/>
            <a:ext cx="1828800" cy="533400"/>
          </a:xfrm>
          <a:prstGeom prst="rect">
            <a:avLst/>
          </a:prstGeom>
          <a:solidFill>
            <a:srgbClr val="CC9900"/>
          </a:solidFill>
          <a:ln w="9360">
            <a:solidFill>
              <a:srgbClr val="000000"/>
            </a:solidFill>
            <a:miter lim="800000"/>
            <a:headEnd/>
            <a:tailEnd/>
          </a:ln>
        </p:spPr>
        <p:txBody>
          <a:bodyPr wrap="none"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packet</a:t>
            </a:r>
          </a:p>
        </p:txBody>
      </p:sp>
      <p:sp>
        <p:nvSpPr>
          <p:cNvPr id="4109" name="Rectangle 12"/>
          <p:cNvSpPr>
            <a:spLocks noChangeArrowheads="1"/>
          </p:cNvSpPr>
          <p:nvPr/>
        </p:nvSpPr>
        <p:spPr bwMode="auto">
          <a:xfrm>
            <a:off x="4953000" y="4648200"/>
            <a:ext cx="3810000" cy="609600"/>
          </a:xfrm>
          <a:prstGeom prst="rect">
            <a:avLst/>
          </a:prstGeom>
          <a:solidFill>
            <a:srgbClr val="CC9900"/>
          </a:solidFill>
          <a:ln w="9360">
            <a:solidFill>
              <a:srgbClr val="000000"/>
            </a:solidFill>
            <a:miter lim="800000"/>
            <a:headEnd/>
            <a:tailEnd/>
          </a:ln>
        </p:spPr>
        <p:txBody>
          <a:bodyPr wrap="none"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solidFill>
                  <a:srgbClr val="000000"/>
                </a:solidFill>
              </a:rPr>
              <a:t>Header            </a:t>
            </a:r>
            <a:r>
              <a:rPr lang="en-US" dirty="0">
                <a:solidFill>
                  <a:srgbClr val="000000"/>
                </a:solidFill>
              </a:rPr>
              <a:t>payload field </a:t>
            </a:r>
            <a:r>
              <a:rPr lang="en-US" dirty="0" smtClean="0">
                <a:solidFill>
                  <a:srgbClr val="000000"/>
                </a:solidFill>
              </a:rPr>
              <a:t>    Trailer</a:t>
            </a:r>
            <a:endParaRPr lang="en-US" dirty="0">
              <a:solidFill>
                <a:srgbClr val="000000"/>
              </a:solidFill>
            </a:endParaRPr>
          </a:p>
        </p:txBody>
      </p:sp>
      <p:sp>
        <p:nvSpPr>
          <p:cNvPr id="4110" name="Line 13"/>
          <p:cNvSpPr>
            <a:spLocks noChangeShapeType="1"/>
          </p:cNvSpPr>
          <p:nvPr/>
        </p:nvSpPr>
        <p:spPr bwMode="auto">
          <a:xfrm>
            <a:off x="6019800" y="4648200"/>
            <a:ext cx="1588" cy="609600"/>
          </a:xfrm>
          <a:prstGeom prst="line">
            <a:avLst/>
          </a:prstGeom>
          <a:noFill/>
          <a:ln w="9360">
            <a:solidFill>
              <a:srgbClr val="000000"/>
            </a:solidFill>
            <a:miter lim="800000"/>
            <a:headEnd/>
            <a:tailEnd/>
          </a:ln>
        </p:spPr>
        <p:txBody>
          <a:bodyPr/>
          <a:lstStyle/>
          <a:p>
            <a:endParaRPr lang="en-US"/>
          </a:p>
        </p:txBody>
      </p:sp>
      <p:sp>
        <p:nvSpPr>
          <p:cNvPr id="4111" name="Line 14"/>
          <p:cNvSpPr>
            <a:spLocks noChangeShapeType="1"/>
          </p:cNvSpPr>
          <p:nvPr/>
        </p:nvSpPr>
        <p:spPr bwMode="auto">
          <a:xfrm>
            <a:off x="7772400" y="4648200"/>
            <a:ext cx="1588" cy="609600"/>
          </a:xfrm>
          <a:prstGeom prst="line">
            <a:avLst/>
          </a:prstGeom>
          <a:noFill/>
          <a:ln w="9360">
            <a:solidFill>
              <a:srgbClr val="000000"/>
            </a:solidFill>
            <a:miter lim="800000"/>
            <a:headEnd/>
            <a:tailEnd/>
          </a:ln>
        </p:spPr>
        <p:txBody>
          <a:bodyPr/>
          <a:lstStyle/>
          <a:p>
            <a:endParaRPr lang="en-US"/>
          </a:p>
        </p:txBody>
      </p:sp>
      <p:sp>
        <p:nvSpPr>
          <p:cNvPr id="4112" name="Text Box 15"/>
          <p:cNvSpPr txBox="1">
            <a:spLocks noChangeArrowheads="1"/>
          </p:cNvSpPr>
          <p:nvPr/>
        </p:nvSpPr>
        <p:spPr bwMode="auto">
          <a:xfrm>
            <a:off x="2133600" y="5791200"/>
            <a:ext cx="6172200" cy="460375"/>
          </a:xfrm>
          <a:prstGeom prst="rect">
            <a:avLst/>
          </a:prstGeom>
          <a:noFill/>
          <a:ln w="9525">
            <a:noFill/>
            <a:round/>
            <a:headEnd/>
            <a:tailEnd/>
          </a:ln>
        </p:spPr>
        <p:txBody>
          <a:bodyPr lIns="90000" tIns="46800" rIns="90000" bIns="46800">
            <a:spAutoFit/>
          </a:bodyPr>
          <a:lstStyle/>
          <a:p>
            <a:pPr>
              <a:spcBef>
                <a:spcPts val="1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Relationship between packets and frames</a:t>
            </a:r>
          </a:p>
        </p:txBody>
      </p:sp>
      <p:sp>
        <p:nvSpPr>
          <p:cNvPr id="4113" name="Text Box 16"/>
          <p:cNvSpPr txBox="1">
            <a:spLocks noChangeArrowheads="1"/>
          </p:cNvSpPr>
          <p:nvPr/>
        </p:nvSpPr>
        <p:spPr bwMode="auto">
          <a:xfrm>
            <a:off x="1143000" y="2971800"/>
            <a:ext cx="2514600" cy="460375"/>
          </a:xfrm>
          <a:prstGeom prst="rect">
            <a:avLst/>
          </a:prstGeom>
          <a:solidFill>
            <a:srgbClr val="FF33CC"/>
          </a:solidFill>
          <a:ln w="9525">
            <a:noFill/>
            <a:round/>
            <a:headEnd/>
            <a:tailEnd/>
          </a:ln>
        </p:spPr>
        <p:txBody>
          <a:bodyPr lIns="90000" tIns="46800" rIns="90000" bIns="46800">
            <a:spAutoFit/>
          </a:bodyPr>
          <a:lstStyle/>
          <a:p>
            <a:pPr>
              <a:spcBef>
                <a:spcPts val="1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Sending Machine</a:t>
            </a:r>
          </a:p>
        </p:txBody>
      </p:sp>
      <p:sp>
        <p:nvSpPr>
          <p:cNvPr id="4114" name="Rectangle 17"/>
          <p:cNvSpPr>
            <a:spLocks noChangeArrowheads="1"/>
          </p:cNvSpPr>
          <p:nvPr/>
        </p:nvSpPr>
        <p:spPr bwMode="auto">
          <a:xfrm>
            <a:off x="5635625" y="3048000"/>
            <a:ext cx="2528888" cy="460375"/>
          </a:xfrm>
          <a:prstGeom prst="rect">
            <a:avLst/>
          </a:prstGeom>
          <a:solidFill>
            <a:srgbClr val="FF33CC"/>
          </a:solidFill>
          <a:ln w="9525">
            <a:noFill/>
            <a:round/>
            <a:headEnd/>
            <a:tailEnd/>
          </a:ln>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i="1">
                <a:solidFill>
                  <a:srgbClr val="000000"/>
                </a:solidFill>
              </a:rPr>
              <a:t>Receiving Machine</a:t>
            </a:r>
          </a:p>
        </p:txBody>
      </p:sp>
      <p:sp>
        <p:nvSpPr>
          <p:cNvPr id="4115" name="Line 18"/>
          <p:cNvSpPr>
            <a:spLocks noChangeShapeType="1"/>
          </p:cNvSpPr>
          <p:nvPr/>
        </p:nvSpPr>
        <p:spPr bwMode="auto">
          <a:xfrm flipV="1">
            <a:off x="6781800" y="4110038"/>
            <a:ext cx="1588" cy="542925"/>
          </a:xfrm>
          <a:prstGeom prst="line">
            <a:avLst/>
          </a:prstGeom>
          <a:noFill/>
          <a:ln w="9360">
            <a:solidFill>
              <a:srgbClr val="000000"/>
            </a:solidFill>
            <a:miter lim="800000"/>
            <a:headEnd/>
            <a:tailEnd type="triangle" w="med" len="med"/>
          </a:ln>
        </p:spPr>
        <p:txBody>
          <a:bodyPr/>
          <a:lstStyle/>
          <a:p>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pPr marL="342900" indent="-342900" eaLnBrk="1" hangingPunct="1"/>
            <a:r>
              <a:rPr lang="en-US" smtClean="0"/>
              <a:t>Contd..</a:t>
            </a:r>
            <a:r>
              <a:rPr lang="en-US" sz="2400" smtClean="0"/>
              <a:t> </a:t>
            </a:r>
            <a:br>
              <a:rPr lang="en-US" sz="2400" smtClean="0"/>
            </a:br>
            <a:endParaRPr lang="en-US" smtClean="0"/>
          </a:p>
        </p:txBody>
      </p:sp>
      <p:sp>
        <p:nvSpPr>
          <p:cNvPr id="38915" name="Rectangle 3"/>
          <p:cNvSpPr>
            <a:spLocks noGrp="1" noChangeArrowheads="1"/>
          </p:cNvSpPr>
          <p:nvPr>
            <p:ph type="body" idx="1"/>
          </p:nvPr>
        </p:nvSpPr>
        <p:spPr/>
        <p:txBody>
          <a:bodyPr/>
          <a:lstStyle/>
          <a:p>
            <a:pPr eaLnBrk="1" hangingPunct="1"/>
            <a:r>
              <a:rPr lang="en-US" sz="2800" dirty="0" smtClean="0"/>
              <a:t>That means</a:t>
            </a:r>
          </a:p>
          <a:p>
            <a:pPr lvl="1" eaLnBrk="1" hangingPunct="1"/>
            <a:r>
              <a:rPr lang="en-US" sz="2400" dirty="0" smtClean="0"/>
              <a:t>Long propagation delays </a:t>
            </a:r>
          </a:p>
          <a:p>
            <a:pPr lvl="1" eaLnBrk="1" hangingPunct="1"/>
            <a:r>
              <a:rPr lang="en-US" sz="2400" dirty="0" smtClean="0"/>
              <a:t>High bandwidth</a:t>
            </a:r>
          </a:p>
          <a:p>
            <a:pPr lvl="1" eaLnBrk="1" hangingPunct="1"/>
            <a:r>
              <a:rPr lang="en-US" sz="2400" dirty="0" smtClean="0"/>
              <a:t>And, short frame length</a:t>
            </a:r>
          </a:p>
          <a:p>
            <a:pPr lvl="1" eaLnBrk="1" hangingPunct="1">
              <a:buFontTx/>
              <a:buNone/>
            </a:pPr>
            <a:endParaRPr lang="en-US" sz="2400" dirty="0" smtClean="0"/>
          </a:p>
          <a:p>
            <a:pPr lvl="1" eaLnBrk="1" hangingPunct="1">
              <a:buFontTx/>
              <a:buNone/>
            </a:pPr>
            <a:r>
              <a:rPr lang="en-US" sz="2400" dirty="0" smtClean="0"/>
              <a:t>Is bad in terms of channel efficiency.</a:t>
            </a:r>
          </a:p>
          <a:p>
            <a:pPr lvl="1" eaLnBrk="1" hangingPunct="1">
              <a:buFontTx/>
              <a:buNone/>
            </a:pPr>
            <a:r>
              <a:rPr lang="en-US" sz="2400" dirty="0" smtClean="0"/>
              <a:t>A large window size is needed at the sender’s end whenever the bandwidth and round trip delay is large.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p:txBody>
          <a:bodyPr/>
          <a:lstStyle/>
          <a:p>
            <a:pPr eaLnBrk="1" hangingPunct="1"/>
            <a:r>
              <a:rPr lang="en-US" smtClean="0"/>
              <a:t>Pipelining</a:t>
            </a:r>
          </a:p>
        </p:txBody>
      </p:sp>
      <p:sp>
        <p:nvSpPr>
          <p:cNvPr id="39939" name="Rectangle 1027"/>
          <p:cNvSpPr>
            <a:spLocks noGrp="1" noChangeArrowheads="1"/>
          </p:cNvSpPr>
          <p:nvPr>
            <p:ph type="body" idx="1"/>
          </p:nvPr>
        </p:nvSpPr>
        <p:spPr>
          <a:solidFill>
            <a:schemeClr val="bg1"/>
          </a:solidFill>
          <a:ln>
            <a:solidFill>
              <a:schemeClr val="accent2"/>
            </a:solidFill>
          </a:ln>
        </p:spPr>
        <p:txBody>
          <a:bodyPr/>
          <a:lstStyle/>
          <a:p>
            <a:pPr eaLnBrk="1" hangingPunct="1"/>
            <a:r>
              <a:rPr lang="en-US" smtClean="0"/>
              <a:t>Imagine in the above example, if the sender could send more frames without waiting for the ack for the first one, the channel could have been utilized more efficiently. This technique is called </a:t>
            </a:r>
            <a:r>
              <a:rPr lang="en-US" smtClean="0">
                <a:solidFill>
                  <a:schemeClr val="accent2"/>
                </a:solidFill>
              </a:rPr>
              <a:t>pipelining</a:t>
            </a:r>
            <a:r>
              <a:rPr lang="en-US" smtClean="0"/>
              <a: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p:txBody>
          <a:bodyPr/>
          <a:lstStyle/>
          <a:p>
            <a:pPr eaLnBrk="1" hangingPunct="1"/>
            <a:r>
              <a:rPr lang="en-US" smtClean="0"/>
              <a:t>Pipelining contd…</a:t>
            </a:r>
          </a:p>
        </p:txBody>
      </p:sp>
      <p:sp>
        <p:nvSpPr>
          <p:cNvPr id="41987" name="Rectangle 1027"/>
          <p:cNvSpPr>
            <a:spLocks noGrp="1" noChangeArrowheads="1"/>
          </p:cNvSpPr>
          <p:nvPr>
            <p:ph type="body" idx="1"/>
          </p:nvPr>
        </p:nvSpPr>
        <p:spPr/>
        <p:txBody>
          <a:bodyPr/>
          <a:lstStyle/>
          <a:p>
            <a:pPr eaLnBrk="1" hangingPunct="1">
              <a:lnSpc>
                <a:spcPct val="90000"/>
              </a:lnSpc>
              <a:buFontTx/>
              <a:buNone/>
            </a:pPr>
            <a:r>
              <a:rPr lang="en-US" sz="2800" smtClean="0"/>
              <a:t>Let</a:t>
            </a:r>
          </a:p>
          <a:p>
            <a:pPr eaLnBrk="1" hangingPunct="1">
              <a:lnSpc>
                <a:spcPct val="90000"/>
              </a:lnSpc>
            </a:pPr>
            <a:r>
              <a:rPr lang="en-US" sz="2800" smtClean="0"/>
              <a:t>Channel capacity is b bits/sec</a:t>
            </a:r>
          </a:p>
          <a:p>
            <a:pPr eaLnBrk="1" hangingPunct="1">
              <a:lnSpc>
                <a:spcPct val="90000"/>
              </a:lnSpc>
            </a:pPr>
            <a:r>
              <a:rPr lang="en-US" sz="2800" smtClean="0"/>
              <a:t>Frame size l bits,</a:t>
            </a:r>
          </a:p>
          <a:p>
            <a:pPr eaLnBrk="1" hangingPunct="1">
              <a:lnSpc>
                <a:spcPct val="90000"/>
              </a:lnSpc>
            </a:pPr>
            <a:r>
              <a:rPr lang="en-US" sz="2800" smtClean="0"/>
              <a:t>Round trip propagation time is R</a:t>
            </a:r>
          </a:p>
          <a:p>
            <a:pPr eaLnBrk="1" hangingPunct="1">
              <a:lnSpc>
                <a:spcPct val="90000"/>
              </a:lnSpc>
            </a:pPr>
            <a:r>
              <a:rPr lang="en-US" sz="2800" smtClean="0"/>
              <a:t>The time required to transmit a single frame is l/b.</a:t>
            </a:r>
          </a:p>
          <a:p>
            <a:pPr eaLnBrk="1" hangingPunct="1">
              <a:lnSpc>
                <a:spcPct val="90000"/>
              </a:lnSpc>
            </a:pPr>
            <a:r>
              <a:rPr lang="en-US" sz="2800" smtClean="0"/>
              <a:t>So, in stop n wait,  the line is busy for l/b time and idle for R time, thus the line utilization is</a:t>
            </a:r>
          </a:p>
          <a:p>
            <a:pPr lvl="1" eaLnBrk="1" hangingPunct="1">
              <a:lnSpc>
                <a:spcPct val="90000"/>
              </a:lnSpc>
              <a:buFontTx/>
              <a:buNone/>
            </a:pPr>
            <a:r>
              <a:rPr lang="en-US" sz="2400" smtClean="0"/>
              <a:t>l/(l + bR).</a:t>
            </a:r>
          </a:p>
          <a:p>
            <a:pPr lvl="1" eaLnBrk="1" hangingPunct="1">
              <a:lnSpc>
                <a:spcPct val="90000"/>
              </a:lnSpc>
              <a:buFontTx/>
              <a:buNone/>
            </a:pPr>
            <a:r>
              <a:rPr lang="en-US" sz="2400" smtClean="0"/>
              <a:t>If l &lt; bR, the efficiency will be less than 50%.</a:t>
            </a:r>
          </a:p>
          <a:p>
            <a:pPr eaLnBrk="1" hangingPunct="1">
              <a:lnSpc>
                <a:spcPct val="90000"/>
              </a:lnSpc>
              <a:buFontTx/>
              <a:buNone/>
            </a:pPr>
            <a:endParaRPr lang="en-US" sz="2800" smtClean="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Pipelining over noisy channels</a:t>
            </a:r>
          </a:p>
        </p:txBody>
      </p:sp>
      <p:sp>
        <p:nvSpPr>
          <p:cNvPr id="43011" name="Rectangle 3"/>
          <p:cNvSpPr>
            <a:spLocks noGrp="1" noChangeArrowheads="1"/>
          </p:cNvSpPr>
          <p:nvPr>
            <p:ph type="body" idx="1"/>
          </p:nvPr>
        </p:nvSpPr>
        <p:spPr/>
        <p:txBody>
          <a:bodyPr/>
          <a:lstStyle/>
          <a:p>
            <a:pPr eaLnBrk="1" hangingPunct="1"/>
            <a:r>
              <a:rPr lang="en-US" sz="2800" smtClean="0"/>
              <a:t>What if one or more frames is errored.</a:t>
            </a:r>
          </a:p>
          <a:p>
            <a:pPr eaLnBrk="1" hangingPunct="1"/>
            <a:r>
              <a:rPr lang="en-US" sz="2800" smtClean="0"/>
              <a:t>Two options :</a:t>
            </a:r>
          </a:p>
          <a:p>
            <a:pPr lvl="1" eaLnBrk="1" hangingPunct="1"/>
            <a:r>
              <a:rPr lang="en-US" sz="2400" smtClean="0"/>
              <a:t>Throw away all the subsequent frames and go back and start resending from the damaged frame. -  </a:t>
            </a:r>
            <a:r>
              <a:rPr lang="en-US" sz="2400" smtClean="0">
                <a:solidFill>
                  <a:srgbClr val="FF0000"/>
                </a:solidFill>
              </a:rPr>
              <a:t>Go back N Protocol</a:t>
            </a:r>
          </a:p>
          <a:p>
            <a:pPr lvl="1" eaLnBrk="1" hangingPunct="1"/>
            <a:r>
              <a:rPr lang="en-US" sz="2400" smtClean="0"/>
              <a:t>Buffer the subsequent frames and wait for the damaged frame to be resent, once that comes handover the frames in proper order to the </a:t>
            </a:r>
            <a:r>
              <a:rPr lang="en-US" sz="2400" smtClean="0">
                <a:solidFill>
                  <a:srgbClr val="FF0000"/>
                </a:solidFill>
              </a:rPr>
              <a:t>Network Layer-Selective Repeat Protocol</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1"/>
          <p:cNvSpPr txBox="1">
            <a:spLocks noChangeArrowheads="1"/>
          </p:cNvSpPr>
          <p:nvPr/>
        </p:nvSpPr>
        <p:spPr bwMode="auto">
          <a:xfrm>
            <a:off x="457200" y="277813"/>
            <a:ext cx="8229600" cy="1250950"/>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i="1">
                <a:solidFill>
                  <a:srgbClr val="0000FF"/>
                </a:solidFill>
              </a:rPr>
              <a:t>A protocol using Go Back N and selective repeat</a:t>
            </a:r>
            <a:r>
              <a:rPr lang="en-US" sz="3800" i="1">
                <a:solidFill>
                  <a:srgbClr val="0000FF"/>
                </a:solidFill>
              </a:rPr>
              <a:t>:</a:t>
            </a:r>
            <a:br>
              <a:rPr lang="en-US" sz="3800" i="1">
                <a:solidFill>
                  <a:srgbClr val="0000FF"/>
                </a:solidFill>
              </a:rPr>
            </a:br>
            <a:endParaRPr lang="en-US" sz="3800" i="1">
              <a:solidFill>
                <a:srgbClr val="0000FF"/>
              </a:solidFill>
            </a:endParaRPr>
          </a:p>
        </p:txBody>
      </p:sp>
      <p:grpSp>
        <p:nvGrpSpPr>
          <p:cNvPr id="2" name="Group 2"/>
          <p:cNvGrpSpPr>
            <a:grpSpLocks/>
          </p:cNvGrpSpPr>
          <p:nvPr/>
        </p:nvGrpSpPr>
        <p:grpSpPr bwMode="auto">
          <a:xfrm>
            <a:off x="457200" y="1219200"/>
            <a:ext cx="8224838" cy="4719638"/>
            <a:chOff x="288" y="768"/>
            <a:chExt cx="5181" cy="2973"/>
          </a:xfrm>
        </p:grpSpPr>
        <p:pic>
          <p:nvPicPr>
            <p:cNvPr id="44036" name="Picture 3"/>
            <p:cNvPicPr>
              <a:picLocks noChangeAspect="1" noChangeArrowheads="1"/>
            </p:cNvPicPr>
            <p:nvPr/>
          </p:nvPicPr>
          <p:blipFill>
            <a:blip r:embed="rId3"/>
            <a:srcRect/>
            <a:stretch>
              <a:fillRect/>
            </a:stretch>
          </p:blipFill>
          <p:spPr bwMode="auto">
            <a:xfrm>
              <a:off x="288" y="768"/>
              <a:ext cx="5181" cy="2973"/>
            </a:xfrm>
            <a:prstGeom prst="rect">
              <a:avLst/>
            </a:prstGeom>
            <a:noFill/>
            <a:ln w="9525">
              <a:noFill/>
              <a:round/>
              <a:headEnd/>
              <a:tailEnd/>
            </a:ln>
          </p:spPr>
        </p:pic>
        <p:sp>
          <p:nvSpPr>
            <p:cNvPr id="44037" name="Text Box 4"/>
            <p:cNvSpPr txBox="1">
              <a:spLocks noChangeArrowheads="1"/>
            </p:cNvSpPr>
            <p:nvPr/>
          </p:nvSpPr>
          <p:spPr bwMode="auto">
            <a:xfrm>
              <a:off x="288" y="768"/>
              <a:ext cx="5181" cy="2973"/>
            </a:xfrm>
            <a:prstGeom prst="rect">
              <a:avLst/>
            </a:prstGeom>
            <a:noFill/>
            <a:ln w="9525">
              <a:noFill/>
              <a:round/>
              <a:headEnd/>
              <a:tailEnd/>
            </a:ln>
          </p:spPr>
          <p:txBody>
            <a:bodyPr wrap="none" anchor="ctr"/>
            <a:lstStyle/>
            <a:p>
              <a:endParaRPr lang="en-US"/>
            </a:p>
          </p:txBody>
        </p:sp>
      </p:gr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p:cNvSpPr txBox="1">
            <a:spLocks noChangeArrowheads="1"/>
          </p:cNvSpPr>
          <p:nvPr/>
        </p:nvSpPr>
        <p:spPr bwMode="auto">
          <a:xfrm>
            <a:off x="457200" y="277813"/>
            <a:ext cx="8229600" cy="1250950"/>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a:solidFill>
                  <a:srgbClr val="FF0000"/>
                </a:solidFill>
              </a:rPr>
              <a:t>A protocol using Go Back N:</a:t>
            </a:r>
            <a:br>
              <a:rPr lang="en-US" sz="3800">
                <a:solidFill>
                  <a:srgbClr val="FF0000"/>
                </a:solidFill>
              </a:rPr>
            </a:br>
            <a:endParaRPr lang="en-US" sz="3800">
              <a:solidFill>
                <a:srgbClr val="FF0000"/>
              </a:solidFill>
            </a:endParaRPr>
          </a:p>
        </p:txBody>
      </p:sp>
      <p:sp>
        <p:nvSpPr>
          <p:cNvPr id="45059" name="Text Box 2"/>
          <p:cNvSpPr txBox="1">
            <a:spLocks noChangeArrowheads="1"/>
          </p:cNvSpPr>
          <p:nvPr/>
        </p:nvSpPr>
        <p:spPr bwMode="auto">
          <a:xfrm>
            <a:off x="457200" y="1600200"/>
            <a:ext cx="8229600" cy="4530725"/>
          </a:xfrm>
          <a:prstGeom prst="rect">
            <a:avLst/>
          </a:prstGeom>
          <a:noFill/>
          <a:ln w="9525">
            <a:noFill/>
            <a:round/>
            <a:headEnd/>
            <a:tailEnd/>
          </a:ln>
        </p:spPr>
        <p:txBody>
          <a:bodyPr/>
          <a:lstStyle/>
          <a:p>
            <a:pPr marL="342900" indent="-338138">
              <a:spcBef>
                <a:spcPts val="750"/>
              </a:spcBef>
              <a:buSzPct val="65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sz="3000">
              <a:solidFill>
                <a:srgbClr val="660066"/>
              </a:solidFill>
            </a:endParaRPr>
          </a:p>
          <a:p>
            <a:pPr marL="342900" indent="-338138">
              <a:spcBef>
                <a:spcPts val="750"/>
              </a:spcBef>
              <a:buSzPct val="650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pPr>
            <a:endParaRPr lang="en-US" sz="3000">
              <a:solidFill>
                <a:srgbClr val="660066"/>
              </a:solidFill>
            </a:endParaRPr>
          </a:p>
        </p:txBody>
      </p:sp>
      <p:sp>
        <p:nvSpPr>
          <p:cNvPr id="45060" name="Text Box 3"/>
          <p:cNvSpPr txBox="1">
            <a:spLocks noChangeArrowheads="1"/>
          </p:cNvSpPr>
          <p:nvPr/>
        </p:nvSpPr>
        <p:spPr bwMode="auto">
          <a:xfrm>
            <a:off x="304800" y="1066800"/>
            <a:ext cx="8382000" cy="4103688"/>
          </a:xfrm>
          <a:prstGeom prst="rect">
            <a:avLst/>
          </a:prstGeom>
          <a:noFill/>
          <a:ln w="9360">
            <a:solidFill>
              <a:srgbClr val="FF33CC"/>
            </a:solidFill>
            <a:miter lim="800000"/>
            <a:headEnd/>
            <a:tailEnd/>
          </a:ln>
        </p:spPr>
        <p:txBody>
          <a:bodyPr lIns="90000" tIns="46800" rIns="90000" bIns="46800">
            <a:spAutoFit/>
          </a:bodyPr>
          <a:lstStyle/>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Go Back n, is for the receiver simply to discard all subsequent frames, sending no acknowledgements for the discarded frames. This strategy corresponds to a receive window of size 1.</a:t>
            </a:r>
          </a:p>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The data link layer refuses to accept any frame except the next one it must give to the network layer.</a:t>
            </a:r>
          </a:p>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FF0000"/>
                </a:solidFill>
              </a:rPr>
              <a:t>Points: fig ( a)</a:t>
            </a:r>
          </a:p>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1) frame 0 and 1 correctly  received and Acknowledged</a:t>
            </a:r>
          </a:p>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2) Frame 2 is damaged or lost ,The sender continuous to send     frames until the timer for frame 2 expires.</a:t>
            </a:r>
          </a:p>
          <a:p>
            <a:pPr>
              <a:spcBef>
                <a:spcPts val="1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3) Then it backs up to frame 2 and starts all over with it ,sending 2,3,4 etc. all over again.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1"/>
          <p:cNvSpPr txBox="1">
            <a:spLocks noChangeArrowheads="1"/>
          </p:cNvSpPr>
          <p:nvPr/>
        </p:nvSpPr>
        <p:spPr bwMode="auto">
          <a:xfrm>
            <a:off x="457200" y="152400"/>
            <a:ext cx="8229600" cy="788988"/>
          </a:xfrm>
          <a:prstGeom prst="rect">
            <a:avLst/>
          </a:prstGeom>
          <a:noFill/>
          <a:ln w="9525">
            <a:noFill/>
            <a:round/>
            <a:headEnd/>
            <a:tailEnd/>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900">
                <a:solidFill>
                  <a:srgbClr val="FF0000"/>
                </a:solidFill>
              </a:rPr>
              <a:t>Selective Repeat:</a:t>
            </a:r>
          </a:p>
        </p:txBody>
      </p:sp>
      <p:sp>
        <p:nvSpPr>
          <p:cNvPr id="46083" name="Text Box 2"/>
          <p:cNvSpPr txBox="1">
            <a:spLocks noChangeArrowheads="1"/>
          </p:cNvSpPr>
          <p:nvPr/>
        </p:nvSpPr>
        <p:spPr bwMode="auto">
          <a:xfrm>
            <a:off x="457200" y="990600"/>
            <a:ext cx="8458200" cy="5140325"/>
          </a:xfrm>
          <a:prstGeom prst="rect">
            <a:avLst/>
          </a:prstGeom>
          <a:noFill/>
          <a:ln w="9360">
            <a:solidFill>
              <a:srgbClr val="FF33CC"/>
            </a:solidFill>
            <a:miter lim="800000"/>
            <a:headEnd/>
            <a:tailEnd/>
          </a:ln>
        </p:spPr>
        <p:txBody>
          <a:bodyPr/>
          <a:lstStyle/>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When selective repeat is used ,a bad frame that is received is discarded. But good frames after it are buffered.</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 when the senders timeout ,only the oldest unacknowledged frame is retransmitted.</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000000"/>
                </a:solidFill>
              </a:rPr>
              <a:t>If that frames arrives correctly ,the receiver can deliver it to the network layer </a:t>
            </a:r>
            <a:r>
              <a:rPr lang="en-US">
                <a:solidFill>
                  <a:srgbClr val="FF0000"/>
                </a:solidFill>
              </a:rPr>
              <a:t>in sequence all the frames it has buffered.  </a:t>
            </a:r>
          </a:p>
          <a:p>
            <a:pPr marL="338138" indent="-338138">
              <a:lnSpc>
                <a:spcPct val="90000"/>
              </a:lnSpc>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a:solidFill>
                  <a:srgbClr val="FF0000"/>
                </a:solidFill>
              </a:rPr>
              <a:t> fig (b) : </a:t>
            </a:r>
          </a:p>
          <a:p>
            <a:pPr marL="665163" lvl="1" indent="-325438">
              <a:lnSpc>
                <a:spcPct val="90000"/>
              </a:lnSpc>
              <a:spcBef>
                <a:spcPts val="5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000">
                <a:solidFill>
                  <a:srgbClr val="000000"/>
                </a:solidFill>
              </a:rPr>
              <a:t> 1) Frames 0 and 1 correctly received and acknowledged.</a:t>
            </a:r>
          </a:p>
          <a:p>
            <a:pPr marL="665163" lvl="1" indent="-325438">
              <a:lnSpc>
                <a:spcPct val="90000"/>
              </a:lnSpc>
              <a:spcBef>
                <a:spcPts val="5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000">
                <a:solidFill>
                  <a:srgbClr val="000000"/>
                </a:solidFill>
              </a:rPr>
              <a:t> 2) Frame 2 is lost, when frame 3 arrives at the receiver ,the data link layer notices that it has a missed frame. so it sends back  a NAK for 2 but buffers 3</a:t>
            </a:r>
          </a:p>
          <a:p>
            <a:pPr marL="665163" lvl="1" indent="-325438">
              <a:lnSpc>
                <a:spcPct val="90000"/>
              </a:lnSpc>
              <a:spcBef>
                <a:spcPts val="5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000">
                <a:solidFill>
                  <a:srgbClr val="000000"/>
                </a:solidFill>
              </a:rPr>
              <a:t>3) when frame 4 and 5 arrive ,they are buffered by the data link layer instead of being passed to the network layer </a:t>
            </a:r>
          </a:p>
          <a:p>
            <a:pPr marL="665163" lvl="1" indent="-325438">
              <a:lnSpc>
                <a:spcPct val="90000"/>
              </a:lnSpc>
              <a:spcBef>
                <a:spcPts val="5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000">
                <a:solidFill>
                  <a:srgbClr val="000000"/>
                </a:solidFill>
              </a:rPr>
              <a:t>4)The NAK 2  gets back to the sender which immediately resends frame 2.</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Comparison</a:t>
            </a:r>
          </a:p>
        </p:txBody>
      </p:sp>
      <p:sp>
        <p:nvSpPr>
          <p:cNvPr id="47107" name="Rectangle 3"/>
          <p:cNvSpPr>
            <a:spLocks noGrp="1" noChangeArrowheads="1"/>
          </p:cNvSpPr>
          <p:nvPr>
            <p:ph type="body" idx="1"/>
          </p:nvPr>
        </p:nvSpPr>
        <p:spPr/>
        <p:txBody>
          <a:bodyPr/>
          <a:lstStyle/>
          <a:p>
            <a:pPr eaLnBrk="1" hangingPunct="1"/>
            <a:r>
              <a:rPr lang="en-US" smtClean="0"/>
              <a:t>Trade off between the bandwidth utilization and the buffer space in the receiver.</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36538" y="450850"/>
            <a:ext cx="3281363" cy="3559175"/>
          </a:xfrm>
        </p:spPr>
        <p:txBody>
          <a:bodyPr/>
          <a:lstStyle/>
          <a:p>
            <a:pPr eaLnBrk="1" hangingPunct="1"/>
            <a:r>
              <a:rPr lang="en-US" smtClean="0"/>
              <a:t>Sliding Window Protocol Using Go Back N</a:t>
            </a:r>
          </a:p>
        </p:txBody>
      </p:sp>
      <p:pic>
        <p:nvPicPr>
          <p:cNvPr id="48131" name="Picture 3" descr="3-17a"/>
          <p:cNvPicPr>
            <a:picLocks noChangeAspect="1" noChangeArrowheads="1"/>
          </p:cNvPicPr>
          <p:nvPr/>
        </p:nvPicPr>
        <p:blipFill>
          <a:blip r:embed="rId2"/>
          <a:srcRect b="36394"/>
          <a:stretch>
            <a:fillRect/>
          </a:stretch>
        </p:blipFill>
        <p:spPr bwMode="auto">
          <a:xfrm>
            <a:off x="2601913" y="663575"/>
            <a:ext cx="6542087" cy="5522913"/>
          </a:xfrm>
          <a:prstGeom prst="rect">
            <a:avLst/>
          </a:prstGeom>
          <a:noFill/>
          <a:ln w="9525">
            <a:noFill/>
            <a:miter lim="800000"/>
            <a:headEnd/>
            <a:tailEnd/>
          </a:ln>
        </p:spPr>
      </p:pic>
      <p:sp>
        <p:nvSpPr>
          <p:cNvPr id="48132" name="Text Box 4"/>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3-17a"/>
          <p:cNvPicPr>
            <a:picLocks noChangeAspect="1" noChangeArrowheads="1"/>
          </p:cNvPicPr>
          <p:nvPr/>
        </p:nvPicPr>
        <p:blipFill>
          <a:blip r:embed="rId2"/>
          <a:srcRect t="62538" r="5855"/>
          <a:stretch>
            <a:fillRect/>
          </a:stretch>
        </p:blipFill>
        <p:spPr bwMode="auto">
          <a:xfrm>
            <a:off x="225425" y="1182688"/>
            <a:ext cx="8742363" cy="4614862"/>
          </a:xfrm>
          <a:prstGeom prst="rect">
            <a:avLst/>
          </a:prstGeom>
          <a:noFill/>
          <a:ln w="9525">
            <a:noFill/>
            <a:miter lim="800000"/>
            <a:headEnd/>
            <a:tailEnd/>
          </a:ln>
        </p:spPr>
      </p:pic>
      <p:sp>
        <p:nvSpPr>
          <p:cNvPr id="49155" name="Rectangle 3"/>
          <p:cNvSpPr>
            <a:spLocks noGrp="1" noChangeArrowheads="1"/>
          </p:cNvSpPr>
          <p:nvPr>
            <p:ph type="title"/>
          </p:nvPr>
        </p:nvSpPr>
        <p:spPr>
          <a:xfrm>
            <a:off x="-141288" y="195263"/>
            <a:ext cx="9380538" cy="846137"/>
          </a:xfrm>
          <a:noFill/>
        </p:spPr>
        <p:txBody>
          <a:bodyPr/>
          <a:lstStyle/>
          <a:p>
            <a:pPr eaLnBrk="1" hangingPunct="1"/>
            <a:r>
              <a:rPr lang="en-US" sz="4000" smtClean="0"/>
              <a:t>Sliding Window Protocol Using Go Back N</a:t>
            </a:r>
          </a:p>
        </p:txBody>
      </p:sp>
      <p:sp>
        <p:nvSpPr>
          <p:cNvPr id="49156" name="Text Box 4"/>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381000" y="228600"/>
            <a:ext cx="8229600" cy="712788"/>
          </a:xfrm>
          <a:prstGeom prst="rect">
            <a:avLst/>
          </a:prstGeom>
          <a:noFill/>
          <a:ln w="9525">
            <a:noFill/>
            <a:round/>
            <a:headEnd/>
            <a:tailEnd/>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800" i="1" u="sng">
                <a:solidFill>
                  <a:srgbClr val="006633"/>
                </a:solidFill>
              </a:rPr>
              <a:t>Data link layer-Introduction</a:t>
            </a:r>
          </a:p>
        </p:txBody>
      </p:sp>
      <p:sp>
        <p:nvSpPr>
          <p:cNvPr id="5123" name="Text Box 2"/>
          <p:cNvSpPr txBox="1">
            <a:spLocks noChangeArrowheads="1"/>
          </p:cNvSpPr>
          <p:nvPr/>
        </p:nvSpPr>
        <p:spPr bwMode="auto">
          <a:xfrm>
            <a:off x="457200" y="914400"/>
            <a:ext cx="8229600" cy="5715000"/>
          </a:xfrm>
          <a:prstGeom prst="rect">
            <a:avLst/>
          </a:prstGeom>
          <a:solidFill>
            <a:srgbClr val="FFFFFF"/>
          </a:solidFill>
          <a:ln w="9360">
            <a:solidFill>
              <a:srgbClr val="FF33CC"/>
            </a:solidFill>
            <a:miter lim="800000"/>
            <a:headEnd/>
            <a:tailEnd/>
          </a:ln>
        </p:spPr>
        <p:txBody>
          <a:bodyPr/>
          <a:lstStyle/>
          <a:p>
            <a:pPr marL="338138" indent="-338138">
              <a:spcBef>
                <a:spcPts val="600"/>
              </a:spcBef>
              <a:buClr>
                <a:srgbClr val="CC9900"/>
              </a:buClr>
              <a:buSzPct val="65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u="sng">
                <a:solidFill>
                  <a:srgbClr val="0000FF"/>
                </a:solidFill>
              </a:rPr>
              <a:t>Services Provided to the Network layer:</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sz="2000" i="1">
                <a:solidFill>
                  <a:srgbClr val="000000"/>
                </a:solidFill>
              </a:rPr>
              <a:t> </a:t>
            </a:r>
            <a:r>
              <a:rPr lang="en-US" i="1">
                <a:solidFill>
                  <a:srgbClr val="000000"/>
                </a:solidFill>
              </a:rPr>
              <a:t>The function of  the data link layer is to provide services to the network layer</a:t>
            </a:r>
          </a:p>
          <a:p>
            <a:pPr marL="665163" lvl="1" indent="-325438">
              <a:spcBef>
                <a:spcPts val="600"/>
              </a:spcBef>
              <a:buClr>
                <a:srgbClr val="3B812F"/>
              </a:buClr>
              <a:buSzPct val="60000"/>
              <a:buFont typeface="Wingdings" pitchFamily="2" charset="2"/>
              <a:buChar char=""/>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pPr>
            <a:r>
              <a:rPr lang="en-US" i="1">
                <a:solidFill>
                  <a:srgbClr val="000000"/>
                </a:solidFill>
              </a:rPr>
              <a:t> The principal service is transferring data from the network layer on the source machine to the network layer on the destination machine.  </a:t>
            </a:r>
          </a:p>
        </p:txBody>
      </p:sp>
      <p:pic>
        <p:nvPicPr>
          <p:cNvPr id="5124" name="Picture 3"/>
          <p:cNvPicPr>
            <a:picLocks noChangeAspect="1" noChangeArrowheads="1"/>
          </p:cNvPicPr>
          <p:nvPr/>
        </p:nvPicPr>
        <p:blipFill>
          <a:blip r:embed="rId3"/>
          <a:srcRect/>
          <a:stretch>
            <a:fillRect/>
          </a:stretch>
        </p:blipFill>
        <p:spPr bwMode="auto">
          <a:xfrm>
            <a:off x="838200" y="3505200"/>
            <a:ext cx="7543800" cy="2514600"/>
          </a:xfrm>
          <a:prstGeom prst="rect">
            <a:avLst/>
          </a:prstGeom>
          <a:noFill/>
          <a:ln w="9525">
            <a:noFill/>
            <a:round/>
            <a:headEnd/>
            <a:tailEnd/>
          </a:ln>
        </p:spPr>
      </p:pic>
      <p:sp>
        <p:nvSpPr>
          <p:cNvPr id="5125" name="Text Box 4"/>
          <p:cNvSpPr txBox="1">
            <a:spLocks noChangeArrowheads="1"/>
          </p:cNvSpPr>
          <p:nvPr/>
        </p:nvSpPr>
        <p:spPr bwMode="auto">
          <a:xfrm>
            <a:off x="838200" y="6172200"/>
            <a:ext cx="8077200" cy="460375"/>
          </a:xfrm>
          <a:prstGeom prst="rect">
            <a:avLst/>
          </a:prstGeom>
          <a:solidFill>
            <a:srgbClr val="FF33CC"/>
          </a:solidFill>
          <a:ln w="9360">
            <a:solidFill>
              <a:srgbClr val="FFFFFF"/>
            </a:solidFill>
            <a:miter lim="800000"/>
            <a:headEnd/>
            <a:tailEnd/>
          </a:ln>
        </p:spPr>
        <p:txBody>
          <a:bodyPr lIns="90000" tIns="46800" rIns="90000" bIns="46800">
            <a:spAutoFit/>
          </a:bodyPr>
          <a:lstStyle/>
          <a:p>
            <a:pPr>
              <a:spcBef>
                <a:spcPts val="150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solidFill>
                  <a:srgbClr val="000000"/>
                </a:solidFill>
              </a:rPr>
              <a:t> (a) Virtual</a:t>
            </a:r>
            <a:r>
              <a:rPr lang="en-US" i="1">
                <a:solidFill>
                  <a:srgbClr val="000000"/>
                </a:solidFill>
              </a:rPr>
              <a:t> Communication                  (b)Actual communication</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38200" y="304800"/>
            <a:ext cx="7772400" cy="1143000"/>
          </a:xfrm>
        </p:spPr>
        <p:txBody>
          <a:bodyPr/>
          <a:lstStyle/>
          <a:p>
            <a:pPr eaLnBrk="1" hangingPunct="1"/>
            <a:r>
              <a:rPr lang="en-US" sz="2800" smtClean="0">
                <a:solidFill>
                  <a:srgbClr val="FF0000"/>
                </a:solidFill>
              </a:rPr>
              <a:t>Sliding Window Protocol Using Go Back N</a:t>
            </a:r>
          </a:p>
        </p:txBody>
      </p:sp>
      <p:sp>
        <p:nvSpPr>
          <p:cNvPr id="50179" name="Text Box 3"/>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pic>
        <p:nvPicPr>
          <p:cNvPr id="50180" name="Picture 4" descr="3-17b"/>
          <p:cNvPicPr>
            <a:picLocks noChangeAspect="1" noChangeArrowheads="1"/>
          </p:cNvPicPr>
          <p:nvPr/>
        </p:nvPicPr>
        <p:blipFill>
          <a:blip r:embed="rId2"/>
          <a:srcRect b="56282"/>
          <a:stretch>
            <a:fillRect/>
          </a:stretch>
        </p:blipFill>
        <p:spPr bwMode="auto">
          <a:xfrm>
            <a:off x="515938" y="1295400"/>
            <a:ext cx="8323262" cy="4829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90600" y="0"/>
            <a:ext cx="7772400" cy="914400"/>
          </a:xfrm>
        </p:spPr>
        <p:txBody>
          <a:bodyPr/>
          <a:lstStyle/>
          <a:p>
            <a:pPr eaLnBrk="1" hangingPunct="1"/>
            <a:r>
              <a:rPr lang="en-US" sz="2800" smtClean="0">
                <a:solidFill>
                  <a:srgbClr val="FF0000"/>
                </a:solidFill>
              </a:rPr>
              <a:t>Sliding Window Protocol Using Go Back N</a:t>
            </a:r>
          </a:p>
        </p:txBody>
      </p:sp>
      <p:pic>
        <p:nvPicPr>
          <p:cNvPr id="51203" name="Picture 3" descr="3-17b"/>
          <p:cNvPicPr>
            <a:picLocks noChangeAspect="1" noChangeArrowheads="1"/>
          </p:cNvPicPr>
          <p:nvPr/>
        </p:nvPicPr>
        <p:blipFill>
          <a:blip r:embed="rId2"/>
          <a:srcRect t="43420" b="-389"/>
          <a:stretch>
            <a:fillRect/>
          </a:stretch>
        </p:blipFill>
        <p:spPr bwMode="auto">
          <a:xfrm>
            <a:off x="914400" y="914400"/>
            <a:ext cx="7556500" cy="5713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0" y="-188913"/>
            <a:ext cx="9144000" cy="1143001"/>
          </a:xfrm>
        </p:spPr>
        <p:txBody>
          <a:bodyPr/>
          <a:lstStyle/>
          <a:p>
            <a:pPr eaLnBrk="1" hangingPunct="1"/>
            <a:r>
              <a:rPr lang="en-US" sz="3200" smtClean="0"/>
              <a:t>A Sliding Window Protocol Using Selective Repeat</a:t>
            </a:r>
          </a:p>
        </p:txBody>
      </p:sp>
      <p:pic>
        <p:nvPicPr>
          <p:cNvPr id="52227" name="Picture 3" descr="3-19a"/>
          <p:cNvPicPr>
            <a:picLocks noChangeAspect="1" noChangeArrowheads="1"/>
          </p:cNvPicPr>
          <p:nvPr/>
        </p:nvPicPr>
        <p:blipFill>
          <a:blip r:embed="rId2"/>
          <a:srcRect b="41296"/>
          <a:stretch>
            <a:fillRect/>
          </a:stretch>
        </p:blipFill>
        <p:spPr bwMode="auto">
          <a:xfrm>
            <a:off x="1500188" y="873125"/>
            <a:ext cx="6469062" cy="5353050"/>
          </a:xfrm>
          <a:prstGeom prst="rect">
            <a:avLst/>
          </a:prstGeom>
          <a:noFill/>
          <a:ln w="9525">
            <a:noFill/>
            <a:miter lim="800000"/>
            <a:headEnd/>
            <a:tailEnd/>
          </a:ln>
        </p:spPr>
      </p:pic>
      <p:sp>
        <p:nvSpPr>
          <p:cNvPr id="52228" name="Text Box 4"/>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3-19a"/>
          <p:cNvPicPr>
            <a:picLocks noChangeAspect="1" noChangeArrowheads="1"/>
          </p:cNvPicPr>
          <p:nvPr/>
        </p:nvPicPr>
        <p:blipFill>
          <a:blip r:embed="rId2"/>
          <a:srcRect t="58780"/>
          <a:stretch>
            <a:fillRect/>
          </a:stretch>
        </p:blipFill>
        <p:spPr bwMode="auto">
          <a:xfrm>
            <a:off x="609600" y="1041400"/>
            <a:ext cx="7872413" cy="4575175"/>
          </a:xfrm>
          <a:prstGeom prst="rect">
            <a:avLst/>
          </a:prstGeom>
          <a:noFill/>
          <a:ln w="9525">
            <a:noFill/>
            <a:miter lim="800000"/>
            <a:headEnd/>
            <a:tailEnd/>
          </a:ln>
        </p:spPr>
      </p:pic>
      <p:sp>
        <p:nvSpPr>
          <p:cNvPr id="53251" name="Text Box 3"/>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
        <p:nvSpPr>
          <p:cNvPr id="53252" name="Rectangle 4"/>
          <p:cNvSpPr>
            <a:spLocks noGrp="1" noChangeArrowheads="1"/>
          </p:cNvSpPr>
          <p:nvPr>
            <p:ph type="title"/>
          </p:nvPr>
        </p:nvSpPr>
        <p:spPr>
          <a:xfrm>
            <a:off x="0" y="-188913"/>
            <a:ext cx="9144000" cy="1143001"/>
          </a:xfrm>
          <a:noFill/>
        </p:spPr>
        <p:txBody>
          <a:bodyPr/>
          <a:lstStyle/>
          <a:p>
            <a:pPr eaLnBrk="1" hangingPunct="1"/>
            <a:r>
              <a:rPr lang="en-US" sz="2800" smtClean="0"/>
              <a:t>A Sliding Window Protocol Using Selective Repeat (2)</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1143000"/>
          </a:xfrm>
        </p:spPr>
        <p:txBody>
          <a:bodyPr/>
          <a:lstStyle/>
          <a:p>
            <a:pPr eaLnBrk="1" hangingPunct="1"/>
            <a:r>
              <a:rPr lang="en-US" sz="2800" smtClean="0"/>
              <a:t>A Sliding Window Protocol Using Selective Repeat (3)</a:t>
            </a:r>
          </a:p>
        </p:txBody>
      </p:sp>
      <p:pic>
        <p:nvPicPr>
          <p:cNvPr id="54275" name="Picture 3" descr="3-19b"/>
          <p:cNvPicPr>
            <a:picLocks noChangeAspect="1" noChangeArrowheads="1"/>
          </p:cNvPicPr>
          <p:nvPr/>
        </p:nvPicPr>
        <p:blipFill>
          <a:blip r:embed="rId2"/>
          <a:srcRect b="41734"/>
          <a:stretch>
            <a:fillRect/>
          </a:stretch>
        </p:blipFill>
        <p:spPr bwMode="auto">
          <a:xfrm>
            <a:off x="773113" y="1055688"/>
            <a:ext cx="7267575" cy="5802312"/>
          </a:xfrm>
          <a:prstGeom prst="rect">
            <a:avLst/>
          </a:prstGeom>
          <a:noFill/>
          <a:ln w="9525">
            <a:noFill/>
            <a:miter lim="800000"/>
            <a:headEnd/>
            <a:tailEnd/>
          </a:ln>
        </p:spPr>
      </p:pic>
      <p:sp>
        <p:nvSpPr>
          <p:cNvPr id="54276" name="Text Box 4"/>
          <p:cNvSpPr txBox="1">
            <a:spLocks noChangeArrowheads="1"/>
          </p:cNvSpPr>
          <p:nvPr/>
        </p:nvSpPr>
        <p:spPr bwMode="auto">
          <a:xfrm>
            <a:off x="5737225" y="6350000"/>
            <a:ext cx="1928813" cy="457200"/>
          </a:xfrm>
          <a:prstGeom prst="rect">
            <a:avLst/>
          </a:prstGeom>
          <a:noFill/>
          <a:ln w="9525">
            <a:noFill/>
            <a:miter lim="800000"/>
            <a:headEnd/>
            <a:tailEnd/>
          </a:ln>
        </p:spPr>
        <p:txBody>
          <a:bodyPr>
            <a:spAutoFit/>
          </a:bodyPr>
          <a:lstStyle/>
          <a:p>
            <a:pPr algn="ctr" eaLnBrk="1" hangingPunct="1">
              <a:spcBef>
                <a:spcPct val="50000"/>
              </a:spcBef>
            </a:pPr>
            <a:r>
              <a:rPr lang="en-US" sz="2400">
                <a:latin typeface="Times New Roman" pitchFamily="18" charset="0"/>
              </a:rPr>
              <a:t>Continued </a:t>
            </a:r>
            <a:r>
              <a:rPr lang="en-US" sz="2400">
                <a:latin typeface="Times New Roman" pitchFamily="18" charset="0"/>
                <a:sym typeface="Wingdings" pitchFamily="2" charset="2"/>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161925"/>
            <a:ext cx="9144000" cy="1143000"/>
          </a:xfrm>
        </p:spPr>
        <p:txBody>
          <a:bodyPr/>
          <a:lstStyle/>
          <a:p>
            <a:pPr eaLnBrk="1" hangingPunct="1"/>
            <a:r>
              <a:rPr lang="en-US" sz="2800" smtClean="0"/>
              <a:t>A Sliding Window Protocol Using Selective Repeat (4)</a:t>
            </a:r>
          </a:p>
        </p:txBody>
      </p:sp>
      <p:pic>
        <p:nvPicPr>
          <p:cNvPr id="55299" name="Picture 3" descr="3-19b"/>
          <p:cNvPicPr>
            <a:picLocks noChangeAspect="1" noChangeArrowheads="1"/>
          </p:cNvPicPr>
          <p:nvPr/>
        </p:nvPicPr>
        <p:blipFill>
          <a:blip r:embed="rId2"/>
          <a:srcRect t="58131"/>
          <a:stretch>
            <a:fillRect/>
          </a:stretch>
        </p:blipFill>
        <p:spPr bwMode="auto">
          <a:xfrm>
            <a:off x="241300" y="1073150"/>
            <a:ext cx="8580438" cy="4922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endParaRPr lang="en-US" smtClean="0"/>
          </a:p>
        </p:txBody>
      </p:sp>
      <p:graphicFrame>
        <p:nvGraphicFramePr>
          <p:cNvPr id="4" name="Content Placeholder 3"/>
          <p:cNvGraphicFramePr>
            <a:graphicFrameLocks noGrp="1"/>
          </p:cNvGraphicFramePr>
          <p:nvPr>
            <p:ph idx="1"/>
          </p:nvPr>
        </p:nvGraphicFramePr>
        <p:xfrm>
          <a:off x="381000" y="360363"/>
          <a:ext cx="8229600" cy="6228080"/>
        </p:xfrm>
        <a:graphic>
          <a:graphicData uri="http://schemas.openxmlformats.org/drawingml/2006/table">
            <a:tbl>
              <a:tblPr firstRow="1" bandRow="1">
                <a:tableStyleId>{5C22544A-7EE6-4342-B048-85BDC9FD1C3A}</a:tableStyleId>
              </a:tblPr>
              <a:tblGrid>
                <a:gridCol w="609600"/>
                <a:gridCol w="1676400"/>
                <a:gridCol w="2667000"/>
                <a:gridCol w="3276600"/>
              </a:tblGrid>
              <a:tr h="370840">
                <a:tc>
                  <a:txBody>
                    <a:bodyPr/>
                    <a:lstStyle/>
                    <a:p>
                      <a:endParaRPr lang="en-US" dirty="0"/>
                    </a:p>
                  </a:txBody>
                  <a:tcPr/>
                </a:tc>
                <a:tc>
                  <a:txBody>
                    <a:bodyPr/>
                    <a:lstStyle/>
                    <a:p>
                      <a:endParaRPr lang="en-US" dirty="0"/>
                    </a:p>
                  </a:txBody>
                  <a:tcPr/>
                </a:tc>
                <a:tc>
                  <a:txBody>
                    <a:bodyPr/>
                    <a:lstStyle/>
                    <a:p>
                      <a:pPr algn="ctr"/>
                      <a:r>
                        <a:rPr lang="en-US"/>
                        <a:t>Stop and Wait protocol</a:t>
                      </a:r>
                    </a:p>
                  </a:txBody>
                  <a:tcPr anchor="ctr"/>
                </a:tc>
                <a:tc>
                  <a:txBody>
                    <a:bodyPr/>
                    <a:lstStyle/>
                    <a:p>
                      <a:pPr algn="ctr"/>
                      <a:r>
                        <a:rPr lang="en-US" dirty="0"/>
                        <a:t>Sliding Window protocol</a:t>
                      </a:r>
                    </a:p>
                  </a:txBody>
                  <a:tcPr anchor="ctr"/>
                </a:tc>
              </a:tr>
              <a:tr h="370840">
                <a:tc>
                  <a:txBody>
                    <a:bodyPr/>
                    <a:lstStyle/>
                    <a:p>
                      <a:pPr algn="ctr" fontAlgn="ctr"/>
                      <a:r>
                        <a:rPr lang="en-US" dirty="0" smtClean="0"/>
                        <a:t>1</a:t>
                      </a:r>
                      <a:endParaRPr lang="en-US" dirty="0"/>
                    </a:p>
                  </a:txBody>
                  <a:tcPr anchor="ctr"/>
                </a:tc>
                <a:tc>
                  <a:txBody>
                    <a:bodyPr/>
                    <a:lstStyle/>
                    <a:p>
                      <a:r>
                        <a:rPr lang="en-US" dirty="0" smtClean="0"/>
                        <a:t>Mechanism</a:t>
                      </a:r>
                      <a:endParaRPr lang="en-US" dirty="0"/>
                    </a:p>
                  </a:txBody>
                  <a:tcPr anchor="ctr"/>
                </a:tc>
                <a:tc>
                  <a:txBody>
                    <a:bodyPr/>
                    <a:lstStyle/>
                    <a:p>
                      <a:r>
                        <a:rPr lang="en-US"/>
                        <a:t>In Stop and Wait protocol, sender sends single frame and waits for acknowledgment from the receiver.</a:t>
                      </a:r>
                    </a:p>
                  </a:txBody>
                  <a:tcPr anchor="ctr"/>
                </a:tc>
                <a:tc>
                  <a:txBody>
                    <a:bodyPr/>
                    <a:lstStyle/>
                    <a:p>
                      <a:r>
                        <a:rPr lang="en-US" dirty="0"/>
                        <a:t>In Sliding window protocol, sender sends multiple frames at a time and retransmits the </a:t>
                      </a:r>
                      <a:r>
                        <a:rPr lang="en-US" dirty="0" smtClean="0"/>
                        <a:t>damaged, lost  </a:t>
                      </a:r>
                      <a:r>
                        <a:rPr lang="en-US" dirty="0"/>
                        <a:t>frames.</a:t>
                      </a:r>
                    </a:p>
                  </a:txBody>
                  <a:tcPr anchor="ctr"/>
                </a:tc>
              </a:tr>
              <a:tr h="370840">
                <a:tc>
                  <a:txBody>
                    <a:bodyPr/>
                    <a:lstStyle/>
                    <a:p>
                      <a:r>
                        <a:rPr lang="en-US" dirty="0" smtClean="0"/>
                        <a:t>2</a:t>
                      </a:r>
                      <a:endParaRPr lang="en-US" dirty="0"/>
                    </a:p>
                  </a:txBody>
                  <a:tcPr/>
                </a:tc>
                <a:tc>
                  <a:txBody>
                    <a:bodyPr/>
                    <a:lstStyle/>
                    <a:p>
                      <a:r>
                        <a:rPr lang="en-US" dirty="0"/>
                        <a:t>Efficiency</a:t>
                      </a:r>
                    </a:p>
                  </a:txBody>
                  <a:tcPr anchor="ctr"/>
                </a:tc>
                <a:tc>
                  <a:txBody>
                    <a:bodyPr/>
                    <a:lstStyle/>
                    <a:p>
                      <a:r>
                        <a:rPr lang="en-US"/>
                        <a:t>Stop and Wait protocol is less efficient.</a:t>
                      </a:r>
                    </a:p>
                  </a:txBody>
                  <a:tcPr anchor="ctr"/>
                </a:tc>
                <a:tc>
                  <a:txBody>
                    <a:bodyPr/>
                    <a:lstStyle/>
                    <a:p>
                      <a:r>
                        <a:rPr lang="en-US" dirty="0"/>
                        <a:t>Sliding Window protocol is more efficient than Stop and Wait protocol.</a:t>
                      </a:r>
                    </a:p>
                  </a:txBody>
                  <a:tcPr anchor="ctr"/>
                </a:tc>
              </a:tr>
              <a:tr h="370840">
                <a:tc>
                  <a:txBody>
                    <a:bodyPr/>
                    <a:lstStyle/>
                    <a:p>
                      <a:r>
                        <a:rPr lang="en-US" dirty="0" smtClean="0"/>
                        <a:t>3</a:t>
                      </a:r>
                      <a:endParaRPr lang="en-US" dirty="0"/>
                    </a:p>
                  </a:txBody>
                  <a:tcPr/>
                </a:tc>
                <a:tc>
                  <a:txBody>
                    <a:bodyPr/>
                    <a:lstStyle/>
                    <a:p>
                      <a:r>
                        <a:rPr lang="en-US" dirty="0"/>
                        <a:t>Window Size</a:t>
                      </a:r>
                    </a:p>
                  </a:txBody>
                  <a:tcPr anchor="ctr"/>
                </a:tc>
                <a:tc>
                  <a:txBody>
                    <a:bodyPr/>
                    <a:lstStyle/>
                    <a:p>
                      <a:r>
                        <a:rPr lang="en-US"/>
                        <a:t>Sender's window size in Stop and Wait protocol is 1.</a:t>
                      </a:r>
                    </a:p>
                  </a:txBody>
                  <a:tcPr anchor="ctr"/>
                </a:tc>
                <a:tc>
                  <a:txBody>
                    <a:bodyPr/>
                    <a:lstStyle/>
                    <a:p>
                      <a:r>
                        <a:rPr lang="en-US" dirty="0"/>
                        <a:t>Sender's window size in Sliding Window protocol varies from 1 to n.</a:t>
                      </a:r>
                    </a:p>
                  </a:txBody>
                  <a:tcPr anchor="ctr"/>
                </a:tc>
              </a:tr>
              <a:tr h="370840">
                <a:tc>
                  <a:txBody>
                    <a:bodyPr/>
                    <a:lstStyle/>
                    <a:p>
                      <a:r>
                        <a:rPr lang="en-US" dirty="0" smtClean="0"/>
                        <a:t>4</a:t>
                      </a:r>
                      <a:endParaRPr lang="en-US" dirty="0"/>
                    </a:p>
                  </a:txBody>
                  <a:tcPr/>
                </a:tc>
                <a:tc>
                  <a:txBody>
                    <a:bodyPr/>
                    <a:lstStyle/>
                    <a:p>
                      <a:r>
                        <a:rPr lang="en-US" dirty="0"/>
                        <a:t>Sorting</a:t>
                      </a:r>
                    </a:p>
                  </a:txBody>
                  <a:tcPr anchor="ctr"/>
                </a:tc>
                <a:tc>
                  <a:txBody>
                    <a:bodyPr/>
                    <a:lstStyle/>
                    <a:p>
                      <a:r>
                        <a:rPr lang="en-US" dirty="0"/>
                        <a:t>Sorting of frames is not needed.</a:t>
                      </a:r>
                    </a:p>
                  </a:txBody>
                  <a:tcPr anchor="ctr"/>
                </a:tc>
                <a:tc>
                  <a:txBody>
                    <a:bodyPr/>
                    <a:lstStyle/>
                    <a:p>
                      <a:r>
                        <a:rPr lang="en-US" dirty="0"/>
                        <a:t>Sorting </a:t>
                      </a:r>
                      <a:r>
                        <a:rPr lang="en-US" dirty="0" smtClean="0"/>
                        <a:t>of frames is needed.</a:t>
                      </a:r>
                      <a:r>
                        <a:rPr lang="en-US" baseline="0" dirty="0" smtClean="0"/>
                        <a:t> Because </a:t>
                      </a:r>
                      <a:r>
                        <a:rPr lang="en-US" dirty="0" smtClean="0"/>
                        <a:t>Network Layer accepts frames in order only</a:t>
                      </a:r>
                      <a:endParaRPr lang="en-US" dirty="0"/>
                    </a:p>
                  </a:txBody>
                  <a:tcPr anchor="ctr"/>
                </a:tc>
              </a:tr>
              <a:tr h="370840">
                <a:tc>
                  <a:txBody>
                    <a:bodyPr/>
                    <a:lstStyle/>
                    <a:p>
                      <a:r>
                        <a:rPr lang="en-US" dirty="0" smtClean="0"/>
                        <a:t>5</a:t>
                      </a:r>
                      <a:endParaRPr lang="en-US" dirty="0"/>
                    </a:p>
                  </a:txBody>
                  <a:tcPr/>
                </a:tc>
                <a:tc>
                  <a:txBody>
                    <a:bodyPr/>
                    <a:lstStyle/>
                    <a:p>
                      <a:r>
                        <a:rPr lang="en-US" dirty="0"/>
                        <a:t>Duplex</a:t>
                      </a:r>
                    </a:p>
                  </a:txBody>
                  <a:tcPr anchor="ctr"/>
                </a:tc>
                <a:tc>
                  <a:txBody>
                    <a:bodyPr/>
                    <a:lstStyle/>
                    <a:p>
                      <a:r>
                        <a:rPr lang="en-US" dirty="0"/>
                        <a:t>Stop and Wait protocol is half duplex in nature.</a:t>
                      </a:r>
                    </a:p>
                  </a:txBody>
                  <a:tcPr anchor="ctr"/>
                </a:tc>
                <a:tc>
                  <a:txBody>
                    <a:bodyPr/>
                    <a:lstStyle/>
                    <a:p>
                      <a:r>
                        <a:rPr lang="en-US" dirty="0"/>
                        <a:t>Sliding Window protocol is full duplex in nature.</a:t>
                      </a:r>
                    </a:p>
                  </a:txBody>
                  <a:tcPr anchor="ctr"/>
                </a:tc>
              </a:tr>
              <a:tr h="370840">
                <a:tc>
                  <a:txBody>
                    <a:bodyPr/>
                    <a:lstStyle/>
                    <a:p>
                      <a:r>
                        <a:rPr lang="en-US" dirty="0" smtClean="0"/>
                        <a:t>6</a:t>
                      </a:r>
                      <a:endParaRPr lang="en-US" dirty="0"/>
                    </a:p>
                  </a:txBody>
                  <a:tcPr/>
                </a:tc>
                <a:tc>
                  <a:txBody>
                    <a:bodyPr/>
                    <a:lstStyle/>
                    <a:p>
                      <a:r>
                        <a:rPr lang="en-US" dirty="0"/>
                        <a:t>Propagation delay</a:t>
                      </a:r>
                    </a:p>
                  </a:txBody>
                  <a:tcPr anchor="ctr"/>
                </a:tc>
                <a:tc>
                  <a:txBody>
                    <a:bodyPr/>
                    <a:lstStyle/>
                    <a:p>
                      <a:r>
                        <a:rPr lang="en-US" dirty="0"/>
                        <a:t>Long</a:t>
                      </a:r>
                    </a:p>
                  </a:txBody>
                  <a:tcPr anchor="ctr"/>
                </a:tc>
                <a:tc>
                  <a:txBody>
                    <a:bodyPr/>
                    <a:lstStyle/>
                    <a:p>
                      <a:r>
                        <a:rPr lang="en-US" dirty="0"/>
                        <a:t>Short</a:t>
                      </a:r>
                    </a:p>
                  </a:txBody>
                  <a:tcPr anchor="ctr"/>
                </a:tc>
              </a:tr>
              <a:tr h="370840">
                <a:tc>
                  <a:txBody>
                    <a:bodyPr/>
                    <a:lstStyle/>
                    <a:p>
                      <a:r>
                        <a:rPr lang="en-US" dirty="0" smtClean="0"/>
                        <a:t>7</a:t>
                      </a:r>
                      <a:endParaRPr lang="en-US" dirty="0"/>
                    </a:p>
                  </a:txBody>
                  <a:tcPr/>
                </a:tc>
                <a:tc>
                  <a:txBody>
                    <a:bodyPr/>
                    <a:lstStyle/>
                    <a:p>
                      <a:r>
                        <a:rPr lang="en-US" dirty="0"/>
                        <a:t>Link </a:t>
                      </a:r>
                      <a:r>
                        <a:rPr lang="en-US" dirty="0" err="1"/>
                        <a:t>utilisation</a:t>
                      </a:r>
                      <a:endParaRPr lang="en-US" dirty="0"/>
                    </a:p>
                  </a:txBody>
                  <a:tcPr anchor="ctr"/>
                </a:tc>
                <a:tc>
                  <a:txBody>
                    <a:bodyPr/>
                    <a:lstStyle/>
                    <a:p>
                      <a:r>
                        <a:rPr lang="en-US"/>
                        <a:t>Poor</a:t>
                      </a:r>
                    </a:p>
                  </a:txBody>
                  <a:tcPr anchor="ctr"/>
                </a:tc>
                <a:tc>
                  <a:txBody>
                    <a:bodyPr/>
                    <a:lstStyle/>
                    <a:p>
                      <a:r>
                        <a:rPr lang="en-US" dirty="0"/>
                        <a:t>Better</a:t>
                      </a:r>
                    </a:p>
                  </a:txBody>
                  <a:tcPr anchor="ctr"/>
                </a:tc>
              </a:tr>
            </a:tbl>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Comparison</a:t>
            </a:r>
          </a:p>
        </p:txBody>
      </p:sp>
      <p:graphicFrame>
        <p:nvGraphicFramePr>
          <p:cNvPr id="4" name="Content Placeholder 3"/>
          <p:cNvGraphicFramePr>
            <a:graphicFrameLocks noGrp="1"/>
          </p:cNvGraphicFramePr>
          <p:nvPr>
            <p:ph idx="1"/>
          </p:nvPr>
        </p:nvGraphicFramePr>
        <p:xfrm>
          <a:off x="457200" y="1600200"/>
          <a:ext cx="8229600" cy="4028440"/>
        </p:xfrm>
        <a:graphic>
          <a:graphicData uri="http://schemas.openxmlformats.org/drawingml/2006/table">
            <a:tbl>
              <a:tblPr firstRow="1" bandRow="1">
                <a:tableStyleId>{5C22544A-7EE6-4342-B048-85BDC9FD1C3A}</a:tableStyleId>
              </a:tblPr>
              <a:tblGrid>
                <a:gridCol w="2209800"/>
                <a:gridCol w="2819400"/>
                <a:gridCol w="3200400"/>
              </a:tblGrid>
              <a:tr h="370840">
                <a:tc>
                  <a:txBody>
                    <a:bodyPr/>
                    <a:lstStyle/>
                    <a:p>
                      <a:endParaRPr lang="en-US" dirty="0"/>
                    </a:p>
                  </a:txBody>
                  <a:tcPr anchor="ctr"/>
                </a:tc>
                <a:tc>
                  <a:txBody>
                    <a:bodyPr/>
                    <a:lstStyle/>
                    <a:p>
                      <a:r>
                        <a:rPr lang="en-US" dirty="0"/>
                        <a:t>Go-Back-N</a:t>
                      </a:r>
                    </a:p>
                  </a:txBody>
                  <a:tcPr anchor="ctr"/>
                </a:tc>
                <a:tc>
                  <a:txBody>
                    <a:bodyPr/>
                    <a:lstStyle/>
                    <a:p>
                      <a:r>
                        <a:rPr lang="en-US"/>
                        <a:t>Selective Repeat</a:t>
                      </a:r>
                    </a:p>
                  </a:txBody>
                  <a:tcPr anchor="ctr"/>
                </a:tc>
              </a:tr>
              <a:tr h="370840">
                <a:tc>
                  <a:txBody>
                    <a:bodyPr/>
                    <a:lstStyle/>
                    <a:p>
                      <a:r>
                        <a:rPr lang="en-US" dirty="0"/>
                        <a:t>Basic</a:t>
                      </a:r>
                    </a:p>
                  </a:txBody>
                  <a:tcPr anchor="ctr"/>
                </a:tc>
                <a:tc>
                  <a:txBody>
                    <a:bodyPr/>
                    <a:lstStyle/>
                    <a:p>
                      <a:r>
                        <a:rPr lang="en-US" dirty="0"/>
                        <a:t>Retransmits all the frames that sent after the frame which </a:t>
                      </a:r>
                      <a:r>
                        <a:rPr lang="en-US" dirty="0" smtClean="0"/>
                        <a:t> is damaged </a:t>
                      </a:r>
                      <a:r>
                        <a:rPr lang="en-US" dirty="0"/>
                        <a:t>or lost.</a:t>
                      </a:r>
                    </a:p>
                  </a:txBody>
                  <a:tcPr anchor="ctr"/>
                </a:tc>
                <a:tc>
                  <a:txBody>
                    <a:bodyPr/>
                    <a:lstStyle/>
                    <a:p>
                      <a:r>
                        <a:rPr lang="en-US" dirty="0"/>
                        <a:t>Retransmits only those frames that are </a:t>
                      </a:r>
                      <a:r>
                        <a:rPr lang="en-US" dirty="0" smtClean="0"/>
                        <a:t>lost </a:t>
                      </a:r>
                      <a:r>
                        <a:rPr lang="en-US" dirty="0"/>
                        <a:t>or damaged</a:t>
                      </a:r>
                    </a:p>
                  </a:txBody>
                  <a:tcPr anchor="ctr"/>
                </a:tc>
              </a:tr>
              <a:tr h="370840">
                <a:tc>
                  <a:txBody>
                    <a:bodyPr/>
                    <a:lstStyle/>
                    <a:p>
                      <a:r>
                        <a:rPr lang="en-US" dirty="0"/>
                        <a:t>Bandwidth Utilization</a:t>
                      </a:r>
                    </a:p>
                  </a:txBody>
                  <a:tcPr anchor="ctr"/>
                </a:tc>
                <a:tc>
                  <a:txBody>
                    <a:bodyPr/>
                    <a:lstStyle/>
                    <a:p>
                      <a:r>
                        <a:rPr lang="en-US" dirty="0"/>
                        <a:t>If error rate is high, it wastes a lot of bandwidth.</a:t>
                      </a:r>
                    </a:p>
                  </a:txBody>
                  <a:tcPr anchor="ctr"/>
                </a:tc>
                <a:tc>
                  <a:txBody>
                    <a:bodyPr/>
                    <a:lstStyle/>
                    <a:p>
                      <a:r>
                        <a:rPr lang="en-US" dirty="0"/>
                        <a:t>Comparatively less bandwidth is wasted in retransmitting.</a:t>
                      </a:r>
                    </a:p>
                  </a:txBody>
                  <a:tcPr anchor="ctr"/>
                </a:tc>
              </a:tr>
              <a:tr h="370840">
                <a:tc>
                  <a:txBody>
                    <a:bodyPr/>
                    <a:lstStyle/>
                    <a:p>
                      <a:r>
                        <a:rPr lang="en-US" dirty="0"/>
                        <a:t>Complexity</a:t>
                      </a:r>
                    </a:p>
                  </a:txBody>
                  <a:tcPr anchor="ctr"/>
                </a:tc>
                <a:tc>
                  <a:txBody>
                    <a:bodyPr/>
                    <a:lstStyle/>
                    <a:p>
                      <a:r>
                        <a:rPr lang="en-US"/>
                        <a:t>Less complicated.</a:t>
                      </a:r>
                    </a:p>
                  </a:txBody>
                  <a:tcPr anchor="ctr"/>
                </a:tc>
                <a:tc>
                  <a:txBody>
                    <a:bodyPr/>
                    <a:lstStyle/>
                    <a:p>
                      <a:r>
                        <a:rPr lang="en-US" dirty="0"/>
                        <a:t>More complex as it require to apply extra logic and sorting and storage, at sender and receiver.</a:t>
                      </a:r>
                    </a:p>
                  </a:txBody>
                  <a:tcPr anchor="ctr"/>
                </a:tc>
              </a:tr>
              <a:tr h="370840">
                <a:tc>
                  <a:txBody>
                    <a:bodyPr/>
                    <a:lstStyle/>
                    <a:p>
                      <a:r>
                        <a:rPr lang="en-US" dirty="0"/>
                        <a:t>Sorting</a:t>
                      </a:r>
                    </a:p>
                  </a:txBody>
                  <a:tcPr anchor="ctr"/>
                </a:tc>
                <a:tc>
                  <a:txBody>
                    <a:bodyPr/>
                    <a:lstStyle/>
                    <a:p>
                      <a:r>
                        <a:rPr lang="en-US"/>
                        <a:t>Sorting is neither required at sender side nor at receiver side.</a:t>
                      </a:r>
                    </a:p>
                  </a:txBody>
                  <a:tcPr anchor="ctr"/>
                </a:tc>
                <a:tc>
                  <a:txBody>
                    <a:bodyPr/>
                    <a:lstStyle/>
                    <a:p>
                      <a:r>
                        <a:rPr lang="en-US" dirty="0"/>
                        <a:t>Receiver must be able to sort as it has to maintain the sequence of the frames.</a:t>
                      </a:r>
                    </a:p>
                  </a:txBody>
                  <a:tcPr anchor="ctr"/>
                </a:tc>
              </a:tr>
            </a:tbl>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xfrm>
            <a:off x="914400" y="1828800"/>
            <a:ext cx="7772400" cy="1500187"/>
          </a:xfrm>
        </p:spPr>
        <p:txBody>
          <a:bodyPr>
            <a:normAutofit fontScale="92500" lnSpcReduction="10000"/>
          </a:bodyPr>
          <a:lstStyle/>
          <a:p>
            <a:pPr algn="ctr"/>
            <a:r>
              <a:rPr lang="en-US" sz="5400" dirty="0" smtClean="0">
                <a:solidFill>
                  <a:srgbClr val="FF0000"/>
                </a:solidFill>
              </a:rPr>
              <a:t>HDLC-High Level Data Link Control </a:t>
            </a:r>
            <a:endParaRPr lang="en-US" sz="5400" dirty="0">
              <a:solidFill>
                <a:srgbClr val="FF0000"/>
              </a:solidFill>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2"/>
          <p:cNvSpPr>
            <a:spLocks noGrp="1"/>
          </p:cNvSpPr>
          <p:nvPr>
            <p:ph idx="1"/>
          </p:nvPr>
        </p:nvSpPr>
        <p:spPr>
          <a:xfrm>
            <a:off x="457200" y="457200"/>
            <a:ext cx="8224838" cy="5668963"/>
          </a:xfrm>
        </p:spPr>
        <p:txBody>
          <a:bodyPr/>
          <a:lstStyle/>
          <a:p>
            <a:r>
              <a:rPr lang="en-US" sz="2400" i="1" dirty="0" smtClean="0">
                <a:latin typeface="Times New Roman" pitchFamily="18" charset="0"/>
                <a:cs typeface="Times New Roman" pitchFamily="18" charset="0"/>
              </a:rPr>
              <a:t>HDLC is a </a:t>
            </a:r>
            <a:r>
              <a:rPr lang="en-US" sz="2400" i="1" dirty="0" smtClean="0">
                <a:solidFill>
                  <a:srgbClr val="00B050"/>
                </a:solidFill>
                <a:latin typeface="Times New Roman" pitchFamily="18" charset="0"/>
                <a:cs typeface="Times New Roman" pitchFamily="18" charset="0"/>
              </a:rPr>
              <a:t>bit oriented protocol </a:t>
            </a:r>
            <a:r>
              <a:rPr lang="en-US" sz="2400" i="1" dirty="0" smtClean="0">
                <a:latin typeface="Times New Roman" pitchFamily="18" charset="0"/>
                <a:cs typeface="Times New Roman" pitchFamily="18" charset="0"/>
              </a:rPr>
              <a:t>that supports both </a:t>
            </a:r>
            <a:r>
              <a:rPr lang="en-US" sz="2400" i="1" dirty="0" smtClean="0">
                <a:solidFill>
                  <a:srgbClr val="FF0000"/>
                </a:solidFill>
                <a:latin typeface="Times New Roman" pitchFamily="18" charset="0"/>
                <a:cs typeface="Times New Roman" pitchFamily="18" charset="0"/>
              </a:rPr>
              <a:t>half-duplex and full-duplex communication over point to point &amp; multipoint link. </a:t>
            </a:r>
          </a:p>
          <a:p>
            <a:r>
              <a:rPr lang="en-US" sz="2400" dirty="0" smtClean="0"/>
              <a:t>Since it is a data link protocol, data is organized into frames. A frame is transmitted via the network to the destination that verifies its successful arrival</a:t>
            </a:r>
            <a:endParaRPr lang="en-US" sz="2400" i="1" dirty="0" smtClean="0">
              <a:solidFill>
                <a:srgbClr val="FF0000"/>
              </a:solidFill>
              <a:latin typeface="Times New Roman" pitchFamily="18" charset="0"/>
              <a:cs typeface="Times New Roman" pitchFamily="18" charset="0"/>
            </a:endParaRPr>
          </a:p>
          <a:p>
            <a:r>
              <a:rPr lang="en-US" sz="2400" i="1" dirty="0" smtClean="0">
                <a:latin typeface="Times New Roman" pitchFamily="18" charset="0"/>
                <a:cs typeface="Times New Roman" pitchFamily="18" charset="0"/>
              </a:rPr>
              <a:t>For any </a:t>
            </a:r>
            <a:r>
              <a:rPr lang="en-US" sz="2400" i="1" dirty="0" smtClean="0">
                <a:solidFill>
                  <a:srgbClr val="FF0000"/>
                </a:solidFill>
                <a:latin typeface="Times New Roman" pitchFamily="18" charset="0"/>
                <a:cs typeface="Times New Roman" pitchFamily="18" charset="0"/>
              </a:rPr>
              <a:t>HDLC communications session</a:t>
            </a:r>
            <a:r>
              <a:rPr lang="en-US" sz="2400" i="1" dirty="0" smtClean="0">
                <a:latin typeface="Times New Roman" pitchFamily="18" charset="0"/>
                <a:cs typeface="Times New Roman" pitchFamily="18" charset="0"/>
              </a:rPr>
              <a:t>, one station is designated as primary and the other is secondary.</a:t>
            </a:r>
          </a:p>
          <a:p>
            <a:r>
              <a:rPr lang="en-US" sz="2400" b="1" dirty="0" smtClean="0"/>
              <a:t>Transfer Modes- </a:t>
            </a:r>
            <a:r>
              <a:rPr lang="en-US" sz="2400" dirty="0" smtClean="0"/>
              <a:t>HDLC supports two types of transfer modes, </a:t>
            </a:r>
            <a:r>
              <a:rPr lang="en-US" sz="2400" dirty="0" smtClean="0">
                <a:solidFill>
                  <a:srgbClr val="FF0000"/>
                </a:solidFill>
              </a:rPr>
              <a:t>normal response mode and asynchronous balanced mode.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729</TotalTime>
  <Words>6160</Words>
  <Application>Microsoft Office PowerPoint</Application>
  <PresentationFormat>On-screen Show (4:3)</PresentationFormat>
  <Paragraphs>582</Paragraphs>
  <Slides>125</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125</vt:i4>
      </vt:variant>
    </vt:vector>
  </HeadingPairs>
  <TitlesOfParts>
    <vt:vector size="139" baseType="lpstr">
      <vt:lpstr>Arial</vt:lpstr>
      <vt:lpstr>Calibri</vt:lpstr>
      <vt:lpstr>Courier New</vt:lpstr>
      <vt:lpstr>Garamond</vt:lpstr>
      <vt:lpstr>굴림</vt:lpstr>
      <vt:lpstr>굴림</vt:lpstr>
      <vt:lpstr>新細明體</vt:lpstr>
      <vt:lpstr>Symbol</vt:lpstr>
      <vt:lpstr>Tahoma</vt:lpstr>
      <vt:lpstr>Times New Roman</vt:lpstr>
      <vt:lpstr>Verdana</vt:lpstr>
      <vt:lpstr>WenQuanYi Micro Hei</vt:lpstr>
      <vt:lpstr>Wingdings</vt:lpstr>
      <vt:lpstr>Office Theme</vt:lpstr>
      <vt:lpstr>UNIT II  </vt:lpstr>
      <vt:lpstr>Data Link layer cont.</vt:lpstr>
      <vt:lpstr>Hop-to-Hop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 Stuffing/Byte Stuffing </vt:lpstr>
      <vt:lpstr>Character Stuffing/Byte Stuffing </vt:lpstr>
      <vt:lpstr>PowerPoint Presentation</vt:lpstr>
      <vt:lpstr>PowerPoint Presentation</vt:lpstr>
      <vt:lpstr>PowerPoint Presentation</vt:lpstr>
      <vt:lpstr>PowerPoint Presentation</vt:lpstr>
      <vt:lpstr>Error Control:</vt:lpstr>
      <vt:lpstr>PowerPoint Presentation</vt:lpstr>
      <vt:lpstr>PowerPoint Presentation</vt:lpstr>
      <vt:lpstr>PowerPoint Presentation</vt:lpstr>
      <vt:lpstr>PowerPoint Presentation</vt:lpstr>
      <vt:lpstr>PowerPoint Presentation</vt:lpstr>
      <vt:lpstr>PowerPoint Presentation</vt:lpstr>
      <vt:lpstr>Single Bit Error</vt:lpstr>
      <vt:lpstr>Burst Error</vt:lpstr>
      <vt:lpstr>PowerPoint Presentation</vt:lpstr>
      <vt:lpstr>PowerPoint Presentation</vt:lpstr>
      <vt:lpstr>PowerPoint Presentation</vt:lpstr>
      <vt:lpstr>PowerPoint Presentation</vt:lpstr>
      <vt:lpstr>CRC(Cyclic Redundancy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 of redundancy bits for 7 bit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Link Layer Protocols</vt:lpstr>
      <vt:lpstr>FLOW CONTROL</vt:lpstr>
      <vt:lpstr>PowerPoint Presentation</vt:lpstr>
      <vt:lpstr>Elementary Data Link Protocols</vt:lpstr>
      <vt:lpstr>PowerPoint Presentation</vt:lpstr>
      <vt:lpstr>PowerPoint Presentation</vt:lpstr>
      <vt:lpstr>PowerPoint Presentation</vt:lpstr>
      <vt:lpstr>PowerPoint Presentation</vt:lpstr>
      <vt:lpstr>Sliding Window Protocol (Duplex)</vt:lpstr>
      <vt:lpstr>PowerPoint Presentation</vt:lpstr>
      <vt:lpstr>Sliding Window Protocol(Duplex)</vt:lpstr>
      <vt:lpstr>PowerPoint Presentation</vt:lpstr>
      <vt:lpstr>Sliding Window Protocols </vt:lpstr>
      <vt:lpstr>Sliding Window Protocols</vt:lpstr>
      <vt:lpstr>PowerPoint Presentation</vt:lpstr>
      <vt:lpstr>A One-Bit Sliding Window Protocol</vt:lpstr>
      <vt:lpstr>A One-Bit Sliding Window Protocol (ctd.)</vt:lpstr>
      <vt:lpstr>A One-Bit Sliding Window Protocol (2)</vt:lpstr>
      <vt:lpstr>Bad scene : duplicates without transmission error</vt:lpstr>
      <vt:lpstr>Long propagation delays</vt:lpstr>
      <vt:lpstr>Contd..  </vt:lpstr>
      <vt:lpstr>Pipelining</vt:lpstr>
      <vt:lpstr>Pipelining contd…</vt:lpstr>
      <vt:lpstr>Pipelining over noisy channels</vt:lpstr>
      <vt:lpstr>PowerPoint Presentation</vt:lpstr>
      <vt:lpstr>PowerPoint Presentation</vt:lpstr>
      <vt:lpstr>PowerPoint Presentation</vt:lpstr>
      <vt:lpstr>Comparison</vt:lpstr>
      <vt:lpstr>Sliding Window Protocol Using Go Back N</vt:lpstr>
      <vt:lpstr>Sliding Window Protocol Using Go Back N</vt:lpstr>
      <vt:lpstr>Sliding Window Protocol Using Go Back N</vt:lpstr>
      <vt:lpstr>Sliding Window Protocol Using Go Back N</vt:lpstr>
      <vt:lpstr>A Sliding Window Protocol Using Selective Repeat</vt:lpstr>
      <vt:lpstr>A Sliding Window Protocol Using Selective Repeat (2)</vt:lpstr>
      <vt:lpstr>A Sliding Window Protocol Using Selective Repeat (3)</vt:lpstr>
      <vt:lpstr>A Sliding Window Protocol Using Selective Repeat (4)</vt:lpstr>
      <vt:lpstr>PowerPoint Presentation</vt:lpstr>
      <vt:lpstr>Comparison</vt:lpstr>
      <vt:lpstr>PowerPoint Presentation</vt:lpstr>
      <vt:lpstr>PowerPoint Presentation</vt:lpstr>
      <vt:lpstr>Normal Response Mode (NRM) − Here, two types of stations are there, a primary station that send commands and secondary station that can respond to received commands. It is used for both point - to - point and multipoint communications.</vt:lpstr>
      <vt:lpstr>Asynchronous Balanced Mode (ABM) − Here, the configuration is balanced, i.e. each station can both send commands and respond to commands. It is used for only point - to - point communications.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Point-to-Point Protocol (PPP) </vt:lpstr>
      <vt:lpstr>PowerPoint Presentation</vt:lpstr>
      <vt:lpstr>PPP Layer Function</vt:lpstr>
      <vt:lpstr>PowerPoint Presentation</vt:lpstr>
      <vt:lpstr>Frame Format</vt:lpstr>
      <vt:lpstr>PowerPoint Presentation</vt:lpstr>
      <vt:lpstr>A simplified phase diagram for bringing a line up and down</vt:lpstr>
      <vt:lpstr>PowerPoint Presentation</vt:lpstr>
      <vt:lpstr>PowerPoint Presentation</vt:lpstr>
      <vt:lpstr>The LCP frame types.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22</cp:revision>
  <dcterms:created xsi:type="dcterms:W3CDTF">2006-08-16T00:00:00Z</dcterms:created>
  <dcterms:modified xsi:type="dcterms:W3CDTF">2021-01-21T06:49:20Z</dcterms:modified>
</cp:coreProperties>
</file>